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801" r:id="rId2"/>
    <p:sldMasterId id="2147483819" r:id="rId3"/>
    <p:sldMasterId id="2147483837" r:id="rId4"/>
    <p:sldMasterId id="2147483855" r:id="rId5"/>
    <p:sldMasterId id="2147483873" r:id="rId6"/>
    <p:sldMasterId id="2147483891" r:id="rId7"/>
    <p:sldMasterId id="2147483909" r:id="rId8"/>
    <p:sldMasterId id="2147483927" r:id="rId9"/>
    <p:sldMasterId id="2147483945" r:id="rId10"/>
  </p:sldMasterIdLst>
  <p:notesMasterIdLst>
    <p:notesMasterId r:id="rId61"/>
  </p:notesMasterIdLst>
  <p:handoutMasterIdLst>
    <p:handoutMasterId r:id="rId62"/>
  </p:handoutMasterIdLst>
  <p:sldIdLst>
    <p:sldId id="257" r:id="rId11"/>
    <p:sldId id="277" r:id="rId12"/>
    <p:sldId id="278" r:id="rId13"/>
    <p:sldId id="302" r:id="rId14"/>
    <p:sldId id="281" r:id="rId15"/>
    <p:sldId id="279" r:id="rId16"/>
    <p:sldId id="280" r:id="rId17"/>
    <p:sldId id="264" r:id="rId18"/>
    <p:sldId id="282" r:id="rId19"/>
    <p:sldId id="266" r:id="rId20"/>
    <p:sldId id="267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300" r:id="rId31"/>
    <p:sldId id="301" r:id="rId32"/>
    <p:sldId id="292" r:id="rId33"/>
    <p:sldId id="298" r:id="rId34"/>
    <p:sldId id="299" r:id="rId35"/>
    <p:sldId id="268" r:id="rId36"/>
    <p:sldId id="293" r:id="rId37"/>
    <p:sldId id="294" r:id="rId38"/>
    <p:sldId id="296" r:id="rId39"/>
    <p:sldId id="297" r:id="rId40"/>
    <p:sldId id="295" r:id="rId41"/>
    <p:sldId id="309" r:id="rId42"/>
    <p:sldId id="303" r:id="rId43"/>
    <p:sldId id="304" r:id="rId44"/>
    <p:sldId id="305" r:id="rId45"/>
    <p:sldId id="308" r:id="rId46"/>
    <p:sldId id="306" r:id="rId47"/>
    <p:sldId id="307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22" r:id="rId58"/>
    <p:sldId id="323" r:id="rId59"/>
    <p:sldId id="321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0A6CD"/>
    <a:srgbClr val="9D8C7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8" autoAdjust="0"/>
  </p:normalViewPr>
  <p:slideViewPr>
    <p:cSldViewPr snapToGrid="0" snapToObjects="1">
      <p:cViewPr varScale="1">
        <p:scale>
          <a:sx n="169" d="100"/>
          <a:sy n="169" d="100"/>
        </p:scale>
        <p:origin x="147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85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6803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97BE2D-48CC-4908-A1A7-9DBBEDDF8326}" type="slidenum">
              <a:rPr lang="en-US" altLang="en-US"/>
              <a:pPr eaLnBrk="1" hangingPunct="1"/>
              <a:t>46</a:t>
            </a:fld>
            <a:endParaRPr lang="en-US" altLang="en-US" dirty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3450" y="4371975"/>
            <a:ext cx="49911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37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9B277C-32D0-4563-9FB1-634D9C10BCEA}" type="slidenum">
              <a:rPr lang="en-US" altLang="en-US"/>
              <a:pPr eaLnBrk="1" hangingPunct="1"/>
              <a:t>47</a:t>
            </a:fld>
            <a:endParaRPr lang="en-US" altLang="en-US" dirty="0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3450" y="4371975"/>
            <a:ext cx="49911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0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52A261-212E-4B19-A6B1-5CBD9524FA70}" type="slidenum">
              <a:rPr lang="en-US" altLang="en-US"/>
              <a:pPr eaLnBrk="1" hangingPunct="1"/>
              <a:t>48</a:t>
            </a:fld>
            <a:endParaRPr lang="en-US" altLang="en-US" dirty="0"/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9513" cy="413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30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52A261-212E-4B19-A6B1-5CBD9524FA70}" type="slidenum">
              <a:rPr lang="en-US" altLang="en-US"/>
              <a:pPr eaLnBrk="1" hangingPunct="1"/>
              <a:t>49</a:t>
            </a:fld>
            <a:endParaRPr lang="en-US" altLang="en-US" dirty="0"/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9513" cy="413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6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B4E0799-29A0-4C45-84B7-F494F7864D09}" type="slidenum">
              <a:rPr lang="en-US" altLang="en-US"/>
              <a:pPr eaLnBrk="1" hangingPunct="1"/>
              <a:t>50</a:t>
            </a:fld>
            <a:endParaRPr lang="en-US" altLang="en-US" dirty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3450" y="4371975"/>
            <a:ext cx="4991100" cy="413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3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6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2ADF2E-4609-44A1-BDC5-CCC760D43D53}" type="slidenum">
              <a:rPr lang="en-US" altLang="en-US"/>
              <a:pPr eaLnBrk="1" hangingPunct="1"/>
              <a:t>39</a:t>
            </a:fld>
            <a:endParaRPr lang="en-US" altLang="en-US" dirty="0"/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3163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3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CCFE7AA-F8FA-4058-9202-6C9D1133D05A}" type="slidenum">
              <a:rPr lang="en-US" altLang="en-US"/>
              <a:pPr eaLnBrk="1" hangingPunct="1"/>
              <a:t>40</a:t>
            </a:fld>
            <a:endParaRPr lang="en-US" altLang="en-US" dirty="0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3163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1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52A261-212E-4B19-A6B1-5CBD9524FA70}" type="slidenum">
              <a:rPr lang="en-US" altLang="en-US"/>
              <a:pPr eaLnBrk="1" hangingPunct="1"/>
              <a:t>41</a:t>
            </a:fld>
            <a:endParaRPr lang="en-US" altLang="en-US" dirty="0"/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9513" cy="4132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0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E7A62A-AAE2-473A-822E-8F2065ECDAA8}" type="slidenum">
              <a:rPr lang="en-US" altLang="en-US"/>
              <a:pPr eaLnBrk="1" hangingPunct="1"/>
              <a:t>42</a:t>
            </a:fld>
            <a:endParaRPr lang="en-US" altLang="en-US" dirty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3163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83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FA0B34-8E86-4ADD-BD6E-D91F9615A978}" type="slidenum">
              <a:rPr lang="en-US" altLang="en-US"/>
              <a:pPr eaLnBrk="1" hangingPunct="1"/>
              <a:t>43</a:t>
            </a:fld>
            <a:endParaRPr lang="en-US" altLang="en-US" dirty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3163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21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820FD5-F31D-43E2-9E0A-71A008E9DC4D}" type="slidenum">
              <a:rPr lang="en-US" altLang="en-US"/>
              <a:pPr eaLnBrk="1" hangingPunct="1"/>
              <a:t>44</a:t>
            </a:fld>
            <a:endParaRPr lang="en-US" altLang="en-US" dirty="0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3163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0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C28658-8137-4863-A020-7921002DF358}" type="slidenum">
              <a:rPr lang="en-US" altLang="en-US"/>
              <a:pPr eaLnBrk="1" hangingPunct="1"/>
              <a:t>45</a:t>
            </a:fld>
            <a:endParaRPr lang="en-US" altLang="en-US" dirty="0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63638" y="692150"/>
            <a:ext cx="4530725" cy="3416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9" tIns="44870" rIns="89739" bIns="44870" anchor="ctr"/>
          <a:lstStyle>
            <a:lvl1pPr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933450" y="4371975"/>
            <a:ext cx="4983163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24" name="Picture 13" descr="NNSAlogo_Blac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 userDrawn="1"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6/15/2017</a:t>
            </a:fld>
            <a:endParaRPr lang="en-US" dirty="0"/>
          </a:p>
        </p:txBody>
      </p:sp>
      <p:pic>
        <p:nvPicPr>
          <p:cNvPr id="36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3912831" y="1676633"/>
            <a:ext cx="217627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en-US" sz="1400" baseline="0" dirty="0" smtClean="0">
                <a:solidFill>
                  <a:schemeClr val="bg1">
                    <a:lumMod val="65000"/>
                  </a:schemeClr>
                </a:solidFill>
              </a:rPr>
              <a:t> replace these boxes with images open the slide master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2140-F9DD-4AB4-9C1B-D0DB486F874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41071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5B34D-B74F-44C5-A55C-5472E07A706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86064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2F41C-B7D4-41B6-AA8B-E8EC08E67DD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67608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2707975"/>
            <a:ext cx="824267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4" y="3621369"/>
            <a:ext cx="7449026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1182" y="5769790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1FA74-2C52-4BDF-B1C9-DAC619CCCA5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05489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A519C-F51B-409D-9F6D-93DEDF6EB89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47497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EE255-9473-48F6-84C2-B107AC49190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39276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C9931-8663-452D-8B04-7736A7FCCBB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13984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E5BA0-0F59-47C6-9172-4DB304CD6F2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64019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FDC4-D310-4411-AF01-C88CC18599B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459521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648DA-E56B-427E-B822-52782A49C43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9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2ECFA-98BB-4290-904F-80CA336A4A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76797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10EC7-7F24-4717-99CB-1EBE1662D95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77355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F812-91B4-47F3-9E59-A6FF0F56016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70347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9D415-6B8E-4685-8BD0-06BE7A1ECF6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5581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532D4-1D81-40B1-BD32-4F892FAAE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10605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247EC-36A4-4EF9-9C75-96773527631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38319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D39B0-9918-4116-936D-0EF1B5529E3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36448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2140-F9DD-4AB4-9C1B-D0DB486F874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75905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5B34D-B74F-44C5-A55C-5472E07A706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92855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2F41C-B7D4-41B6-AA8B-E8EC08E67DD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7002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661A9-AB95-644B-88B2-9DDC7A23F4F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23725868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99630-9E30-DE4D-BE8D-4E9CA304B92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23089051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244A8-8889-154D-9568-D8C635C53E9B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6039431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2E0D4-989F-3A4B-AA2E-486ADFE0E698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</p:spTree>
    <p:extLst>
      <p:ext uri="{BB962C8B-B14F-4D97-AF65-F5344CB8AC3E}">
        <p14:creationId xmlns:p14="http://schemas.microsoft.com/office/powerpoint/2010/main" val="29314146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5050C-AFC0-D74A-963F-148736DC45A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484303"/>
            <a:ext cx="2484221" cy="14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oftware-analysis.jp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4" r="18582"/>
          <a:stretch/>
        </p:blipFill>
        <p:spPr>
          <a:xfrm>
            <a:off x="0" y="989095"/>
            <a:ext cx="1359657" cy="13958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78" y="531834"/>
            <a:ext cx="1418897" cy="2032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7014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b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 No. 2011–XXXXP.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8A99-26EF-B34F-91F8-30EA53688AF7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103876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A6C2B-6061-6F46-BF6B-C0454CDDAB3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1567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E15B5-4D50-754D-8585-236811896E0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71093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4F66A0-55BE-484A-9667-5C4C7A46FB26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36575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1639C-5EF8-8C48-833F-078F9008718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396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C3D4-B14E-194D-A22F-ABBD9D7BE7F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09827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F6A9-F7ED-464D-9ECE-18CDAAFFF01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59260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65AE2-28C7-4947-8319-D60EEB07BE79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923353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2EBC-51D7-AB40-8702-393A26BF092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19101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A187D-6C3F-6D41-880E-F6B6C409567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01287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7F8E1-8F00-1645-9B46-B2F7ACC8F53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96268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8B7F0-25BC-B045-8049-7CADA7B3A1D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55348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2707975"/>
            <a:ext cx="824267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4" y="3621369"/>
            <a:ext cx="7449026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1182" y="5769790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1FA74-2C52-4BDF-B1C9-DAC619CCCA5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30961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A519C-F51B-409D-9F6D-93DEDF6EB89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66121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EE255-9473-48F6-84C2-B107AC49190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585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C9931-8663-452D-8B04-7736A7FCCBB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35595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E5BA0-0F59-47C6-9172-4DB304CD6F2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48427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FDC4-D310-4411-AF01-C88CC18599B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32527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648DA-E56B-427E-B822-52782A49C43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45534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2ECFA-98BB-4290-904F-80CA336A4A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34066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10EC7-7F24-4717-99CB-1EBE1662D95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44754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F812-91B4-47F3-9E59-A6FF0F56016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95323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9D415-6B8E-4685-8BD0-06BE7A1ECF6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45742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532D4-1D81-40B1-BD32-4F892FAAE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64761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247EC-36A4-4EF9-9C75-96773527631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925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D39B0-9918-4116-936D-0EF1B5529E3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24073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2140-F9DD-4AB4-9C1B-D0DB486F874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71575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5B34D-B74F-44C5-A55C-5472E07A706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2369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2F41C-B7D4-41B6-AA8B-E8EC08E67DD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64477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661A9-AB95-644B-88B2-9DDC7A23F4F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8555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799630-9E30-DE4D-BE8D-4E9CA304B92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027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244A8-8889-154D-9568-D8C635C53E9B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6366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2E0D4-989F-3A4B-AA2E-486ADFE0E698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8957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5050C-AFC0-D74A-963F-148736DC45A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484303"/>
            <a:ext cx="2484221" cy="14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oftware-analysis.jp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4" r="18582"/>
          <a:stretch/>
        </p:blipFill>
        <p:spPr>
          <a:xfrm>
            <a:off x="0" y="989095"/>
            <a:ext cx="1359657" cy="13958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78" y="531834"/>
            <a:ext cx="1418897" cy="2032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3242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kumimoji="0" lang="en-US" sz="95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/>
            </a:r>
            <a:br>
              <a:rPr kumimoji="0" lang="en-US" sz="95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</a:br>
            <a:r>
              <a:rPr kumimoji="0" lang="en-US" sz="95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 No. 2011–XXXXP.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8A99-26EF-B34F-91F8-30EA53688AF7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3965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A6C2B-6061-6F46-BF6B-C0454CDDAB3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83236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E15B5-4D50-754D-8585-236811896E0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117075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4F66A0-55BE-484A-9667-5C4C7A46FB26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9185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1639C-5EF8-8C48-833F-078F9008718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1127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C3D4-B14E-194D-A22F-ABBD9D7BE7F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62643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F6A9-F7ED-464D-9ECE-18CDAAFFF01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33682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65AE2-28C7-4947-8319-D60EEB07BE79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89802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2EBC-51D7-AB40-8702-393A26BF092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12561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A187D-6C3F-6D41-880E-F6B6C409567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10095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7F8E1-8F00-1645-9B46-B2F7ACC8F53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9645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8B7F0-25BC-B045-8049-7CADA7B3A1D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711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4260258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5173652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536" y="4197659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E3A661A9-AB95-644B-88B2-9DDC7A23F4F4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2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95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1B799630-9E30-DE4D-BE8D-4E9CA304B925}" type="datetime1">
              <a:rPr lang="en-US" smtClean="0"/>
              <a:pPr/>
              <a:t>6/15/2017</a:t>
            </a:fld>
            <a:endParaRPr lang="en-US" dirty="0"/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099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1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4200" y="6172200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600" dirty="0" smtClean="0">
                <a:solidFill>
                  <a:prstClr val="black"/>
                </a:solidFill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SAND NO. 2011-XXXXP</a:t>
            </a:r>
            <a:endParaRPr lang="en-US" sz="6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1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484303"/>
            <a:ext cx="2484221" cy="14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oftware-analysis.jp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4" r="18582"/>
          <a:stretch/>
        </p:blipFill>
        <p:spPr>
          <a:xfrm>
            <a:off x="0" y="989095"/>
            <a:ext cx="1359657" cy="13958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78" y="531834"/>
            <a:ext cx="1418897" cy="2032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0547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1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100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Photos placed in horizontal position 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with even amount of white space</a:t>
            </a:r>
            <a:b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</a:b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</a:rPr>
              <a:t> between photos and header</a:t>
            </a:r>
            <a:endParaRPr lang="en-US" sz="14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579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50" baseline="30000" dirty="0">
                <a:solidFill>
                  <a:prstClr val="black"/>
                </a:solidFill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  <a:r>
              <a:rPr lang="en-US" sz="950" baseline="30000" dirty="0" smtClean="0">
                <a:solidFill>
                  <a:prstClr val="black"/>
                </a:solidFill>
              </a:rPr>
              <a:t/>
            </a:r>
            <a:br>
              <a:rPr lang="en-US" sz="950" baseline="30000" dirty="0" smtClean="0">
                <a:solidFill>
                  <a:prstClr val="black"/>
                </a:solidFill>
              </a:rPr>
            </a:br>
            <a:r>
              <a:rPr lang="en-US" sz="950" baseline="30000" dirty="0" smtClean="0">
                <a:solidFill>
                  <a:prstClr val="black"/>
                </a:solidFill>
              </a:rPr>
              <a:t>SAND No. 2011–XXXXP.</a:t>
            </a:r>
          </a:p>
          <a:p>
            <a:pPr>
              <a:defRPr/>
            </a:pPr>
            <a:endParaRPr lang="en-US" sz="950" baseline="300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84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07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72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1639C-5EF8-8C48-833F-078F90087180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46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C3D4-B14E-194D-A22F-ABBD9D7BE7F7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8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FF6A9-F7ED-464D-9ECE-18CDAAFFF013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504244A8-8889-154D-9568-D8C635C53E9B}" type="datetime1">
              <a:rPr lang="en-US" smtClean="0"/>
              <a:pPr/>
              <a:t>6/15/2017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65AE2-28C7-4947-8319-D60EEB07BE79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14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82EBC-51D7-AB40-8702-393A26BF0924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41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187D-6C3F-6D41-880E-F6B6C4095670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36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7F8E1-8F00-1645-9B46-B2F7ACC8F53A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22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38B7F0-25BC-B045-8049-7CADA7B3A1D1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82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2707975"/>
            <a:ext cx="824267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4" y="3621369"/>
            <a:ext cx="7449026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1182" y="5769790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1FA74-2C52-4BDF-B1C9-DAC619CCCA5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7409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A519C-F51B-409D-9F6D-93DEDF6EB89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8950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EE255-9473-48F6-84C2-B107AC49190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197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C9931-8663-452D-8B04-7736A7FCCBB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0039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E5BA0-0F59-47C6-9172-4DB304CD6F2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588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fld id="{9522E0D4-989F-3A4B-AA2E-486ADFE0E698}" type="datetime1">
              <a:rPr lang="en-US" smtClean="0"/>
              <a:pPr/>
              <a:t>6/15/2017</a:t>
            </a:fld>
            <a:endParaRPr lang="en-US" dirty="0"/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FDC4-D310-4411-AF01-C88CC18599B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0377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648DA-E56B-427E-B822-52782A49C43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0754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2ECFA-98BB-4290-904F-80CA336A4A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2215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10EC7-7F24-4717-99CB-1EBE1662D95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100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F812-91B4-47F3-9E59-A6FF0F56016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3913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9D415-6B8E-4685-8BD0-06BE7A1ECF6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3311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532D4-1D81-40B1-BD32-4F892FAAE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8658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247EC-36A4-4EF9-9C75-96773527631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7126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D39B0-9918-4116-936D-0EF1B5529E3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3474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2140-F9DD-4AB4-9C1B-D0DB486F874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498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6" y="6264797"/>
            <a:ext cx="5846429" cy="287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 smtClean="0">
                <a:latin typeface="Arial" pitchFamily="-112" charset="0"/>
              </a:rPr>
              <a:t>Sandia National Laboratories is a multimission laboratory managed and operated by National Technology and Engineering Solutions of Sandia, LLC., a wholly owned subsidiary of Honeywell International, Inc., for the U.S. Department of Energy’s National Nuclear Security Administration under contract DE-NA0003525. </a:t>
            </a:r>
            <a:endParaRPr lang="en-US" sz="950" baseline="30000" dirty="0">
              <a:latin typeface="Arial" pitchFamily="-11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5B35050C-AFC0-D74A-963F-148736DC45A4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pic>
        <p:nvPicPr>
          <p:cNvPr id="24" name="Picture 23" descr="software-analysis.jp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64" r="18582"/>
          <a:stretch/>
        </p:blipFill>
        <p:spPr>
          <a:xfrm>
            <a:off x="0" y="989095"/>
            <a:ext cx="1359657" cy="13958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78" y="531834"/>
            <a:ext cx="1418897" cy="2032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484303"/>
            <a:ext cx="2484221" cy="146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5B34D-B74F-44C5-A55C-5472E07A706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5433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2F41C-B7D4-41B6-AA8B-E8EC08E67DD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0379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2707975"/>
            <a:ext cx="824267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4" y="3621369"/>
            <a:ext cx="7449026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1182" y="5769790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1FA74-2C52-4BDF-B1C9-DAC619CCCA5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26720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A519C-F51B-409D-9F6D-93DEDF6EB89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89585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EE255-9473-48F6-84C2-B107AC49190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9925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C9931-8663-452D-8B04-7736A7FCCBB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875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E5BA0-0F59-47C6-9172-4DB304CD6F2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85274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FDC4-D310-4411-AF01-C88CC18599B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4359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648DA-E56B-427E-B822-52782A49C43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177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2ECFA-98BB-4290-904F-80CA336A4A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519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50" baseline="30000" dirty="0">
                <a:latin typeface="Arial" pitchFamily="-112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fld id="{7D098A99-26EF-B34F-91F8-30EA53688AF7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10EC7-7F24-4717-99CB-1EBE1662D95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3231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F812-91B4-47F3-9E59-A6FF0F56016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4341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9D415-6B8E-4685-8BD0-06BE7A1ECF6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2189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532D4-1D81-40B1-BD32-4F892FAAE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3826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247EC-36A4-4EF9-9C75-96773527631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5536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D39B0-9918-4116-936D-0EF1B5529E3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778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2140-F9DD-4AB4-9C1B-D0DB486F874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239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5B34D-B74F-44C5-A55C-5472E07A706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30253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2F41C-B7D4-41B6-AA8B-E8EC08E67DD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803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2707975"/>
            <a:ext cx="824267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4" y="3621369"/>
            <a:ext cx="7449026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1182" y="5769790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1FA74-2C52-4BDF-B1C9-DAC619CCCA5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7024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fld id="{C9CA6C2B-6061-6F46-BF6B-C0454CDDAB35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A519C-F51B-409D-9F6D-93DEDF6EB89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0816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EE255-9473-48F6-84C2-B107AC49190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7237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C9931-8663-452D-8B04-7736A7FCCBB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5591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E5BA0-0F59-47C6-9172-4DB304CD6F2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138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FDC4-D310-4411-AF01-C88CC18599B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49291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648DA-E56B-427E-B822-52782A49C43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5657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2ECFA-98BB-4290-904F-80CA336A4A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8749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10EC7-7F24-4717-99CB-1EBE1662D95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2183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F812-91B4-47F3-9E59-A6FF0F56016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49811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9D415-6B8E-4685-8BD0-06BE7A1ECF6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159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E15B5-4D50-754D-8585-236811896E05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532D4-1D81-40B1-BD32-4F892FAAE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97345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247EC-36A4-4EF9-9C75-96773527631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0684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D39B0-9918-4116-936D-0EF1B5529E3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01467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2140-F9DD-4AB4-9C1B-D0DB486F874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0022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5B34D-B74F-44C5-A55C-5472E07A706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04200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2F41C-B7D4-41B6-AA8B-E8EC08E67DD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01433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6" descr="SNL_Stacked_Whit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1008063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NL_Mot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138" y="1185863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2590800"/>
            <a:ext cx="3768892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2590800"/>
            <a:ext cx="2286000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2590800"/>
            <a:ext cx="2917136" cy="161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" y="2707975"/>
            <a:ext cx="824267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6664" y="3621369"/>
            <a:ext cx="7449026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61182" y="5769790"/>
            <a:ext cx="931864" cy="28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1FA74-2C52-4BDF-B1C9-DAC619CCCA5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2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883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93850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676633"/>
            <a:ext cx="3768892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676633"/>
            <a:ext cx="2286000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676633"/>
            <a:ext cx="2917136" cy="16153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517300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430694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27138" y="711359"/>
            <a:ext cx="539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A519C-F51B-409D-9F6D-93DEDF6EB89F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0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00252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EE255-9473-48F6-84C2-B107AC491905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 userDrawn="1"/>
        </p:nvSpPr>
        <p:spPr>
          <a:xfrm>
            <a:off x="0" y="3369731"/>
            <a:ext cx="9144000" cy="397933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12" descr="NNSAlogo_Black.jp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72336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0"/>
            <a:ext cx="9144000" cy="6612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0" y="3369731"/>
            <a:ext cx="9144000" cy="3089807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30A6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178" y="6172200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pic>
        <p:nvPicPr>
          <p:cNvPr id="15" name="Picture 12" descr="NNSAlogo_Bl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80066" y="6115572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NNSAlogo_Bl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5" y="6119813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1456267"/>
            <a:ext cx="3768892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456267"/>
            <a:ext cx="2286000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26864" y="1456267"/>
            <a:ext cx="2917136" cy="18356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46" y="3678173"/>
            <a:ext cx="7772400" cy="898198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4352" y="4591567"/>
            <a:ext cx="5641337" cy="59373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33559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227748" y="601288"/>
            <a:ext cx="539310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34199" y="5797079"/>
            <a:ext cx="1751489" cy="32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5C9931-8663-452D-8B04-7736A7FCCBBA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33" name="Picture 8" descr="SNL_color_stack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1" y="408000"/>
            <a:ext cx="1524000" cy="66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904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F66A0-55BE-484A-9667-5C4C7A46FB26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-1" y="4040484"/>
            <a:ext cx="2484223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484223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06432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03737" y="6264797"/>
            <a:ext cx="5562600" cy="287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89095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2588978"/>
            <a:ext cx="5641337" cy="593737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99" y="4339006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SNL_Mott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98048" y="5157318"/>
            <a:ext cx="970718" cy="145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763683" y="5932869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14502" y="26517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E5BA0-0F59-47C6-9172-4DB304CD6F24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2484303"/>
            <a:ext cx="2484222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472391" y="989095"/>
            <a:ext cx="1011831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693778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4039700" y="5921220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8522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220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571999" y="0"/>
            <a:ext cx="4572001" cy="2817515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999" y="5964768"/>
            <a:ext cx="4572001" cy="893232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1" y="2908379"/>
            <a:ext cx="1359657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93248" y="1488545"/>
            <a:ext cx="15240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 userDrawn="1"/>
        </p:nvSpPr>
        <p:spPr>
          <a:xfrm>
            <a:off x="4572000" y="4403587"/>
            <a:ext cx="4572000" cy="14679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Photos placed in horizontal position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even amount of white space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between photos and header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6044391" y="2908379"/>
            <a:ext cx="3099609" cy="1395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12655" y="-1"/>
            <a:ext cx="337567" cy="6857999"/>
          </a:xfrm>
          <a:prstGeom prst="rect">
            <a:avLst/>
          </a:prstGeom>
          <a:solidFill>
            <a:srgbClr val="9D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0353" y="6375406"/>
            <a:ext cx="3761580" cy="384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418" y="1250965"/>
            <a:ext cx="3789515" cy="1233338"/>
          </a:xfrm>
        </p:spPr>
        <p:txBody>
          <a:bodyPr/>
          <a:lstStyle>
            <a:lvl1pPr algn="l">
              <a:lnSpc>
                <a:spcPts val="3800"/>
              </a:lnSpc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418" y="2588978"/>
            <a:ext cx="3586315" cy="1085555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7" name="Picture 13" descr="NNSAlogo_Black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1957" y="6051407"/>
            <a:ext cx="1023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2418" y="265178"/>
            <a:ext cx="1029382" cy="28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8FDC4-D310-4411-AF01-C88CC18599B1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 userDrawn="1"/>
        </p:nvSpPr>
        <p:spPr>
          <a:xfrm rot="10800000">
            <a:off x="1" y="-1"/>
            <a:ext cx="77764" cy="6857999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" name="Picture 12" descr="NNSAlogo_Black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2077974" y="6039758"/>
            <a:ext cx="850737" cy="2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NL_motto_2 lines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95332" y="1586652"/>
            <a:ext cx="1935484" cy="394494"/>
          </a:xfrm>
          <a:prstGeom prst="rect">
            <a:avLst/>
          </a:prstGeom>
        </p:spPr>
      </p:pic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13597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6239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300" y="6166934"/>
            <a:ext cx="2133600" cy="476250"/>
          </a:xfrm>
          <a:ln/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648DA-E56B-427E-B822-52782A49C433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09786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2ECFA-98BB-4290-904F-80CA336A4A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34129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10EC7-7F24-4717-99CB-1EBE1662D95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01549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1F812-91B4-47F3-9E59-A6FF0F56016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1981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9D415-6B8E-4685-8BD0-06BE7A1ECF6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18762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532D4-1D81-40B1-BD32-4F892FAAE20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57900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247EC-36A4-4EF9-9C75-96773527631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E4600-0381-4CF3-88F2-7ED7D2E3F9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9304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D39B0-9918-4116-936D-0EF1B5529E3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203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/>
              <a:pPr/>
              <a:t>6/15/2017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98" r:id="rId2"/>
    <p:sldLayoutId id="2147483796" r:id="rId3"/>
    <p:sldLayoutId id="2147483799" r:id="rId4"/>
    <p:sldLayoutId id="2147483797" r:id="rId5"/>
    <p:sldLayoutId id="2147483800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37176-1C50-7042-8162-64D2C2671FE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36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fld id="{30B37176-1C50-7042-8162-64D2C2671FE5}" type="datetime1">
              <a:rPr lang="en-US" smtClean="0">
                <a:solidFill>
                  <a:prstClr val="black"/>
                </a:solidFill>
              </a:rPr>
              <a:pPr/>
              <a:t>6/15/2017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8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B65D-C13B-49DD-81A9-79503827CE1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327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B65D-C13B-49DD-81A9-79503827CE1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86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B65D-C13B-49DD-81A9-79503827CE1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987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B65D-C13B-49DD-81A9-79503827CE1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064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B65D-C13B-49DD-81A9-79503827CE1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14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37176-1C50-7042-8162-64D2C2671FE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13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51600"/>
            <a:ext cx="9144000" cy="762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8" name="Picture 8" descr="SNL_color_stack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8001000" y="228600"/>
            <a:ext cx="936625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9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8740"/>
            <a:ext cx="8229600" cy="484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274" y="6166934"/>
            <a:ext cx="1490926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BB65D-C13B-49DD-81A9-79503827CE1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6/15/2017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405" y="6519332"/>
            <a:ext cx="2895600" cy="2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153150"/>
            <a:ext cx="6096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cs typeface="Calibri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794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102E54"/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2E54"/>
        </a:buClr>
        <a:buFont typeface="Wingdings" pitchFamily="-111" charset="2"/>
        <a:buChar char="§"/>
        <a:defRPr sz="24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9E8C78"/>
        </a:buClr>
        <a:buFont typeface="Wingdings" pitchFamily="-111" charset="2"/>
        <a:buChar char="§"/>
        <a:defRPr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42.png"/><Relationship Id="rId5" Type="http://schemas.openxmlformats.org/officeDocument/2006/relationships/image" Target="../media/image17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502" y="1250965"/>
            <a:ext cx="5971187" cy="1539404"/>
          </a:xfrm>
        </p:spPr>
        <p:txBody>
          <a:bodyPr/>
          <a:lstStyle/>
          <a:p>
            <a:r>
              <a:rPr lang="en-US" dirty="0"/>
              <a:t>Scientific Approaches to Cybersecurity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Design </a:t>
            </a:r>
            <a:r>
              <a:rPr lang="en-US" dirty="0"/>
              <a:t>and Analysis of Complex Digital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502" y="3112250"/>
            <a:ext cx="5641337" cy="971020"/>
          </a:xfrm>
        </p:spPr>
        <p:txBody>
          <a:bodyPr/>
          <a:lstStyle/>
          <a:p>
            <a:r>
              <a:rPr lang="en-US" dirty="0" smtClean="0"/>
              <a:t>Robert Armstrong and Jackson Mayo</a:t>
            </a:r>
          </a:p>
          <a:p>
            <a:r>
              <a:rPr lang="en-US" dirty="0" smtClean="0"/>
              <a:t>Sandia National Laboratories, Livermore, 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1017" y="4212298"/>
            <a:ext cx="5552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smtClean="0">
                <a:latin typeface="Calibri" pitchFamily="34" charset="0"/>
              </a:rPr>
              <a:t>May 24,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57437" y="98359"/>
            <a:ext cx="1601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SAND2017-6338PE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Formal methods reason about</a:t>
            </a:r>
            <a:br>
              <a:rPr lang="en-US" dirty="0" smtClean="0"/>
            </a:br>
            <a:r>
              <a:rPr lang="en-US" dirty="0" smtClean="0"/>
              <a:t>all possible digital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40"/>
            <a:ext cx="8458200" cy="4847424"/>
          </a:xfrm>
        </p:spPr>
        <p:txBody>
          <a:bodyPr/>
          <a:lstStyle/>
          <a:p>
            <a:r>
              <a:rPr lang="en-US" dirty="0" smtClean="0"/>
              <a:t>Example: Can this 63-input logic circuit ever output TRUE?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sz="3000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XOR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D6A300"/>
                </a:solidFill>
              </a:rPr>
              <a:t>b</a:t>
            </a:r>
            <a:r>
              <a:rPr lang="en-US" sz="3000" baseline="-25000" dirty="0" smtClean="0">
                <a:solidFill>
                  <a:srgbClr val="D6A300"/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dirty="0" smtClean="0"/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smtClean="0">
                <a:solidFill>
                  <a:srgbClr val="D6A300"/>
                </a:solidFill>
              </a:rPr>
              <a:t>b</a:t>
            </a:r>
            <a:r>
              <a:rPr lang="en-US" sz="3000" baseline="-25000" dirty="0" smtClean="0">
                <a:solidFill>
                  <a:srgbClr val="D6A300"/>
                </a:solidFill>
              </a:rPr>
              <a:t>2</a:t>
            </a:r>
            <a:r>
              <a:rPr lang="en-US" dirty="0" smtClean="0">
                <a:solidFill>
                  <a:srgbClr val="D6A300"/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XOR</a:t>
            </a:r>
            <a:r>
              <a:rPr lang="en-US" sz="2000" dirty="0" smtClean="0"/>
              <a:t> </a:t>
            </a:r>
            <a:r>
              <a:rPr lang="en-US" i="1" dirty="0" smtClean="0">
                <a:solidFill>
                  <a:srgbClr val="A5C836"/>
                </a:solidFill>
              </a:rPr>
              <a:t>b</a:t>
            </a:r>
            <a:r>
              <a:rPr lang="en-US" sz="3000" baseline="-25000" dirty="0" smtClean="0">
                <a:solidFill>
                  <a:srgbClr val="A5C836"/>
                </a:solidFill>
              </a:rPr>
              <a:t>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dirty="0" smtClean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smtClean="0">
                <a:solidFill>
                  <a:srgbClr val="A5C836"/>
                </a:solidFill>
              </a:rPr>
              <a:t>b</a:t>
            </a:r>
            <a:r>
              <a:rPr lang="en-US" sz="3000" baseline="-25000" dirty="0" smtClean="0">
                <a:solidFill>
                  <a:srgbClr val="A5C836"/>
                </a:solidFill>
              </a:rPr>
              <a:t>3</a:t>
            </a:r>
            <a:r>
              <a:rPr lang="en-US" dirty="0" smtClean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XOR</a:t>
            </a:r>
            <a:r>
              <a:rPr lang="en-US" dirty="0"/>
              <a:t> </a:t>
            </a:r>
            <a:r>
              <a:rPr lang="en-US" i="1" dirty="0" smtClean="0">
                <a:solidFill>
                  <a:srgbClr val="00B07A"/>
                </a:solidFill>
              </a:rPr>
              <a:t>b</a:t>
            </a:r>
            <a:r>
              <a:rPr lang="en-US" sz="3000" baseline="-25000" dirty="0" smtClean="0">
                <a:solidFill>
                  <a:srgbClr val="00B07A"/>
                </a:solidFill>
              </a:rPr>
              <a:t>4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r>
              <a:rPr lang="en-US" dirty="0" smtClean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smtClean="0">
                <a:solidFill>
                  <a:srgbClr val="0070C0"/>
                </a:solidFill>
              </a:rPr>
              <a:t>b</a:t>
            </a:r>
            <a:r>
              <a:rPr lang="en-US" sz="3000" baseline="-25000" dirty="0" smtClean="0">
                <a:solidFill>
                  <a:srgbClr val="0070C0"/>
                </a:solidFill>
              </a:rPr>
              <a:t>62</a:t>
            </a:r>
            <a:r>
              <a:rPr lang="en-US" dirty="0" smtClean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XOR</a:t>
            </a:r>
            <a:r>
              <a:rPr lang="en-US" sz="2000" dirty="0"/>
              <a:t> </a:t>
            </a:r>
            <a:r>
              <a:rPr lang="en-US" i="1" dirty="0" smtClean="0">
                <a:solidFill>
                  <a:srgbClr val="7030A0"/>
                </a:solidFill>
              </a:rPr>
              <a:t>b</a:t>
            </a:r>
            <a:r>
              <a:rPr lang="en-US" sz="3000" baseline="-25000" dirty="0" smtClean="0">
                <a:solidFill>
                  <a:srgbClr val="7030A0"/>
                </a:solidFill>
              </a:rPr>
              <a:t>63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dirty="0" smtClean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i="1" dirty="0" smtClean="0">
                <a:solidFill>
                  <a:srgbClr val="7030A0"/>
                </a:solidFill>
              </a:rPr>
              <a:t>b</a:t>
            </a:r>
            <a:r>
              <a:rPr lang="en-US" sz="3000" baseline="-25000" dirty="0" smtClean="0">
                <a:solidFill>
                  <a:srgbClr val="7030A0"/>
                </a:solidFill>
              </a:rPr>
              <a:t>63</a:t>
            </a:r>
            <a:r>
              <a:rPr lang="en-US" dirty="0" smtClean="0"/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XOR</a:t>
            </a:r>
            <a:r>
              <a:rPr lang="en-US" dirty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sz="3000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en-US" sz="1500" dirty="0" smtClean="0"/>
          </a:p>
          <a:p>
            <a:r>
              <a:rPr lang="en-US" dirty="0" smtClean="0"/>
              <a:t>Exhaustive black-box testing:</a:t>
            </a:r>
          </a:p>
          <a:p>
            <a:pPr lvl="1"/>
            <a:r>
              <a:rPr lang="en-US" dirty="0" smtClean="0"/>
              <a:t>Try all 2</a:t>
            </a:r>
            <a:r>
              <a:rPr lang="en-US" baseline="30000" dirty="0" smtClean="0"/>
              <a:t>63</a:t>
            </a:r>
            <a:r>
              <a:rPr lang="en-US" dirty="0" smtClean="0"/>
              <a:t> ≈ 10</a:t>
            </a:r>
            <a:r>
              <a:rPr lang="en-US" baseline="30000" dirty="0" smtClean="0"/>
              <a:t>19</a:t>
            </a:r>
            <a:r>
              <a:rPr lang="en-US" dirty="0" smtClean="0"/>
              <a:t> input values to conclude: </a:t>
            </a:r>
            <a:r>
              <a:rPr lang="en-US" dirty="0" smtClean="0">
                <a:solidFill>
                  <a:srgbClr val="0000FF"/>
                </a:solidFill>
              </a:rPr>
              <a:t>no, never outputs TRUE</a:t>
            </a:r>
          </a:p>
          <a:p>
            <a:endParaRPr lang="en-US" sz="1500" dirty="0" smtClean="0"/>
          </a:p>
          <a:p>
            <a:r>
              <a:rPr lang="en-US" dirty="0" smtClean="0"/>
              <a:t>Automated reasoning by a formal “satisfiability (SAT) solver” that seeks a TRUE output (common off-the-shelf tool):</a:t>
            </a:r>
          </a:p>
          <a:p>
            <a:pPr lvl="1"/>
            <a:r>
              <a:rPr lang="en-US" dirty="0" smtClean="0"/>
              <a:t>Try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sz="2600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= TRUE: then </a:t>
            </a:r>
            <a:r>
              <a:rPr lang="en-US" i="1" dirty="0">
                <a:solidFill>
                  <a:srgbClr val="D6A300"/>
                </a:solidFill>
              </a:rPr>
              <a:t>b</a:t>
            </a:r>
            <a:r>
              <a:rPr lang="en-US" sz="2600" baseline="-25000" dirty="0" smtClean="0">
                <a:solidFill>
                  <a:srgbClr val="D6A300"/>
                </a:solidFill>
              </a:rPr>
              <a:t>2</a:t>
            </a:r>
            <a:r>
              <a:rPr lang="en-US" dirty="0" smtClean="0"/>
              <a:t> = FALSE, …, </a:t>
            </a:r>
            <a:r>
              <a:rPr lang="en-US" i="1" dirty="0">
                <a:solidFill>
                  <a:srgbClr val="7030A0"/>
                </a:solidFill>
              </a:rPr>
              <a:t>b</a:t>
            </a:r>
            <a:r>
              <a:rPr lang="en-US" sz="2600" baseline="-25000" dirty="0" smtClean="0">
                <a:solidFill>
                  <a:srgbClr val="7030A0"/>
                </a:solidFill>
              </a:rPr>
              <a:t>63</a:t>
            </a:r>
            <a:r>
              <a:rPr lang="en-US" dirty="0" smtClean="0"/>
              <a:t> = TRUE,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sz="2600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= FALSE: </a:t>
            </a:r>
            <a:r>
              <a:rPr lang="en-US" i="1" dirty="0" smtClean="0"/>
              <a:t>contradiction</a:t>
            </a:r>
          </a:p>
          <a:p>
            <a:pPr lvl="1"/>
            <a:r>
              <a:rPr lang="en-US" dirty="0" smtClean="0"/>
              <a:t>Try </a:t>
            </a:r>
            <a:r>
              <a:rPr lang="en-US" i="1" dirty="0" smtClean="0">
                <a:solidFill>
                  <a:srgbClr val="FF0000"/>
                </a:solidFill>
              </a:rPr>
              <a:t>b</a:t>
            </a:r>
            <a:r>
              <a:rPr lang="en-US" sz="2600" baseline="-25000" dirty="0">
                <a:solidFill>
                  <a:srgbClr val="FF0000"/>
                </a:solidFill>
              </a:rPr>
              <a:t>1</a:t>
            </a:r>
            <a:r>
              <a:rPr lang="en-US" dirty="0" smtClean="0"/>
              <a:t> = FALSE: then </a:t>
            </a:r>
            <a:r>
              <a:rPr lang="en-US" i="1" dirty="0">
                <a:solidFill>
                  <a:srgbClr val="D6A300"/>
                </a:solidFill>
              </a:rPr>
              <a:t>b</a:t>
            </a:r>
            <a:r>
              <a:rPr lang="en-US" sz="2600" baseline="-25000" dirty="0" smtClean="0">
                <a:solidFill>
                  <a:srgbClr val="D6A300"/>
                </a:solidFill>
              </a:rPr>
              <a:t>2</a:t>
            </a:r>
            <a:r>
              <a:rPr lang="en-US" dirty="0" smtClean="0"/>
              <a:t> = TRUE, …, </a:t>
            </a:r>
            <a:r>
              <a:rPr lang="en-US" i="1" dirty="0">
                <a:solidFill>
                  <a:srgbClr val="7030A0"/>
                </a:solidFill>
              </a:rPr>
              <a:t>b</a:t>
            </a:r>
            <a:r>
              <a:rPr lang="en-US" sz="2600" baseline="-25000" dirty="0" smtClean="0">
                <a:solidFill>
                  <a:srgbClr val="7030A0"/>
                </a:solidFill>
              </a:rPr>
              <a:t>63</a:t>
            </a:r>
            <a:r>
              <a:rPr lang="en-US" dirty="0" smtClean="0"/>
              <a:t> = FALSE,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sz="2600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= TRUE: </a:t>
            </a:r>
            <a:r>
              <a:rPr lang="en-US" i="1" dirty="0" smtClean="0"/>
              <a:t>contradiction</a:t>
            </a:r>
          </a:p>
          <a:p>
            <a:pPr lvl="1"/>
            <a:r>
              <a:rPr lang="en-US" dirty="0" smtClean="0"/>
              <a:t>This is a </a:t>
            </a:r>
            <a:r>
              <a:rPr lang="en-US" dirty="0" smtClean="0">
                <a:solidFill>
                  <a:srgbClr val="0000FF"/>
                </a:solidFill>
              </a:rPr>
              <a:t>proof</a:t>
            </a:r>
            <a:r>
              <a:rPr lang="en-US" dirty="0" smtClean="0"/>
              <a:t> that </a:t>
            </a:r>
            <a:r>
              <a:rPr lang="en-US" i="1" dirty="0" smtClean="0"/>
              <a:t>no</a:t>
            </a:r>
            <a:r>
              <a:rPr lang="en-US" dirty="0" smtClean="0"/>
              <a:t> input can make the circuit output TRUE, based on analyzing the circuit as a </a:t>
            </a:r>
            <a:r>
              <a:rPr lang="en-US" dirty="0" smtClean="0">
                <a:solidFill>
                  <a:srgbClr val="0000FF"/>
                </a:solidFill>
              </a:rPr>
              <a:t>mathematical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67ED4C3D-04FC-4D97-8D12-4F14834D85F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1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Work aims at “engineered trust” via formally informed design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51" y="1428085"/>
            <a:ext cx="5204644" cy="428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TextBox 128"/>
          <p:cNvSpPr txBox="1"/>
          <p:nvPr/>
        </p:nvSpPr>
        <p:spPr>
          <a:xfrm>
            <a:off x="6806266" y="1815395"/>
            <a:ext cx="2015424" cy="40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i="1" dirty="0" smtClean="0">
                <a:latin typeface="Calibri" panose="020F0502020204030204" pitchFamily="34" charset="0"/>
              </a:rPr>
              <a:t>Increase proof tractability for</a:t>
            </a:r>
            <a:br>
              <a:rPr lang="en-US" sz="1200" i="1" dirty="0" smtClean="0">
                <a:latin typeface="Calibri" panose="020F0502020204030204" pitchFamily="34" charset="0"/>
              </a:rPr>
            </a:br>
            <a:r>
              <a:rPr lang="en-US" sz="1200" i="1" dirty="0" smtClean="0">
                <a:latin typeface="Calibri" panose="020F0502020204030204" pitchFamily="34" charset="0"/>
              </a:rPr>
              <a:t>highly stringent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36630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“Self-organized criticality” is a simple example of digital emergent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278740"/>
            <a:ext cx="3707297" cy="4847424"/>
          </a:xfrm>
        </p:spPr>
        <p:txBody>
          <a:bodyPr/>
          <a:lstStyle/>
          <a:p>
            <a:r>
              <a:rPr lang="en-US" dirty="0" smtClean="0"/>
              <a:t>​</a:t>
            </a:r>
            <a:r>
              <a:rPr lang="en-US" dirty="0">
                <a:solidFill>
                  <a:srgbClr val="0000FF"/>
                </a:solidFill>
              </a:rPr>
              <a:t>SOC</a:t>
            </a:r>
            <a:r>
              <a:rPr lang="en-US" dirty="0"/>
              <a:t> (Bak et al. 1987) is </a:t>
            </a:r>
            <a:r>
              <a:rPr lang="en-US" i="1" dirty="0"/>
              <a:t>spontaneous</a:t>
            </a:r>
            <a:r>
              <a:rPr lang="en-US" dirty="0"/>
              <a:t> </a:t>
            </a:r>
            <a:r>
              <a:rPr lang="en-US" dirty="0" smtClean="0"/>
              <a:t>development </a:t>
            </a:r>
            <a:r>
              <a:rPr lang="en-US" dirty="0"/>
              <a:t>of fractal phenomena with power-law distributions</a:t>
            </a:r>
          </a:p>
          <a:p>
            <a:pPr lvl="1"/>
            <a:r>
              <a:rPr lang="en-US" dirty="0"/>
              <a:t>Similar to thermodynamic criticality but without tuning</a:t>
            </a:r>
          </a:p>
          <a:p>
            <a:r>
              <a:rPr lang="en-US" dirty="0"/>
              <a:t>System shown is “Sandbot”: cyber model of coordinated malware</a:t>
            </a:r>
          </a:p>
          <a:p>
            <a:r>
              <a:rPr lang="en-US" dirty="0" smtClean="0"/>
              <a:t>Inspired by “sandpile model”: </a:t>
            </a:r>
            <a:r>
              <a:rPr lang="en-US" dirty="0"/>
              <a:t>physics-like cellular automaton</a:t>
            </a:r>
          </a:p>
          <a:p>
            <a:pPr lvl="1"/>
            <a:r>
              <a:rPr lang="en-US" dirty="0"/>
              <a:t>Sand is sprinkled randomly</a:t>
            </a:r>
          </a:p>
          <a:p>
            <a:pPr lvl="1"/>
            <a:r>
              <a:rPr lang="en-US" dirty="0"/>
              <a:t>Avalanches occur at all scales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78" y="1278740"/>
            <a:ext cx="4125913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60975" y="5404653"/>
            <a:ext cx="360838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DejaVu Sans" pitchFamily="34" charset="0"/>
                <a:cs typeface="DejaVu Sans" pitchFamily="34" charset="0"/>
              </a:rPr>
              <a:t>8100 machines running Sandbot: 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DejaVu Sans" pitchFamily="34" charset="0"/>
                <a:cs typeface="DejaVu Sans" pitchFamily="34" charset="0"/>
              </a:rPr>
              <a:t>Each pixel is a single machine;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DejaVu Sans" pitchFamily="34" charset="0"/>
                <a:cs typeface="DejaVu Sans" pitchFamily="34" charset="0"/>
              </a:rPr>
              <a:t>network storms appear in red</a:t>
            </a:r>
          </a:p>
        </p:txBody>
      </p:sp>
    </p:spTree>
    <p:extLst>
      <p:ext uri="{BB962C8B-B14F-4D97-AF65-F5344CB8AC3E}">
        <p14:creationId xmlns:p14="http://schemas.microsoft.com/office/powerpoint/2010/main" val="16760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“Sandbots” communicate via standard protocols and obey simple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40"/>
            <a:ext cx="4442791" cy="4847424"/>
          </a:xfrm>
        </p:spPr>
        <p:txBody>
          <a:bodyPr/>
          <a:lstStyle/>
          <a:p>
            <a:r>
              <a:rPr lang="en-US" dirty="0" smtClean="0"/>
              <a:t>Simple </a:t>
            </a:r>
            <a:r>
              <a:rPr lang="en-US" dirty="0"/>
              <a:t>“botnet” </a:t>
            </a:r>
            <a:r>
              <a:rPr lang="en-US" dirty="0" smtClean="0"/>
              <a:t>is based </a:t>
            </a:r>
            <a:r>
              <a:rPr lang="en-US" dirty="0"/>
              <a:t>on a square lattice populated by bot nodes</a:t>
            </a:r>
          </a:p>
          <a:p>
            <a:r>
              <a:rPr lang="en-US" dirty="0"/>
              <a:t>Simple rules determine when a bot communicates with its 4 neighbors</a:t>
            </a:r>
          </a:p>
          <a:p>
            <a:r>
              <a:rPr lang="en-US" dirty="0"/>
              <a:t>Despite the model’s simplicity, behavior at large scale is unexpected and rich</a:t>
            </a:r>
          </a:p>
          <a:p>
            <a:r>
              <a:rPr lang="en-US" dirty="0" smtClean="0"/>
              <a:t>The model has been implemented using </a:t>
            </a:r>
            <a:r>
              <a:rPr lang="en-US" dirty="0" smtClean="0">
                <a:solidFill>
                  <a:srgbClr val="0000FF"/>
                </a:solidFill>
              </a:rPr>
              <a:t>emulation</a:t>
            </a:r>
            <a:r>
              <a:rPr lang="en-US" dirty="0" smtClean="0"/>
              <a:t>, in which a computer uses “virtual machines” to perform an extremely faithful simulation of other computers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0687"/>
            <a:ext cx="3848789" cy="448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3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Robustness is key to understanding systems with “organic”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optimized tolerance (</a:t>
            </a:r>
            <a:r>
              <a:rPr lang="en-US" dirty="0">
                <a:solidFill>
                  <a:srgbClr val="0000FF"/>
                </a:solidFill>
              </a:rPr>
              <a:t>HOT</a:t>
            </a:r>
            <a:r>
              <a:rPr lang="en-US" dirty="0"/>
              <a:t>, Carlson &amp; Doyle 1999): Systems </a:t>
            </a:r>
            <a:r>
              <a:rPr lang="en-US" i="1" dirty="0"/>
              <a:t>designed</a:t>
            </a:r>
            <a:r>
              <a:rPr lang="en-US" sz="600" dirty="0"/>
              <a:t> </a:t>
            </a:r>
            <a:r>
              <a:rPr lang="en-US" dirty="0"/>
              <a:t> or </a:t>
            </a:r>
            <a:r>
              <a:rPr lang="en-US" i="1" dirty="0"/>
              <a:t>selected</a:t>
            </a:r>
            <a:r>
              <a:rPr lang="en-US" sz="600" dirty="0"/>
              <a:t> </a:t>
            </a:r>
            <a:r>
              <a:rPr lang="en-US" dirty="0"/>
              <a:t> to perform well despite perturbations</a:t>
            </a:r>
          </a:p>
          <a:p>
            <a:r>
              <a:rPr lang="en-US" dirty="0"/>
              <a:t>HOT systems exhibit power-law distributions but have organic structure (not self-similar or fractal)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Adapted </a:t>
            </a:r>
            <a:r>
              <a:rPr lang="en-US" dirty="0"/>
              <a:t>robustness to one set of perturbations induces </a:t>
            </a:r>
            <a:r>
              <a:rPr lang="en-US" dirty="0">
                <a:solidFill>
                  <a:srgbClr val="0000FF"/>
                </a:solidFill>
              </a:rPr>
              <a:t>extra fragility </a:t>
            </a:r>
            <a:r>
              <a:rPr lang="en-US" dirty="0"/>
              <a:t>to different perturbations</a:t>
            </a:r>
          </a:p>
          <a:p>
            <a:r>
              <a:rPr lang="en-US" dirty="0"/>
              <a:t>Indeed, rare but catastrophic failures are seen in highly engineered/evolved systems</a:t>
            </a:r>
          </a:p>
          <a:p>
            <a:pPr lvl="1"/>
            <a:r>
              <a:rPr lang="en-US" dirty="0"/>
              <a:t>Electrical blackouts, financial panics, epidemics, </a:t>
            </a:r>
            <a:r>
              <a:rPr lang="en-US" dirty="0" smtClean="0"/>
              <a:t>massive cyber attacks, </a:t>
            </a:r>
            <a:r>
              <a:rPr lang="en-US" dirty="0"/>
              <a:t>etc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0" name="Picture 2" descr="C:\Documents and Settings\jmayo\Local Settings\Temporary Internet Files\Content.IE5\4D2BWTAF\MP900314407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26258" y="2889468"/>
            <a:ext cx="176718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jmayo\Local Settings\Temporary Internet Files\Content.IE5\NLIR53K9\MP900309673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724317" y="2815311"/>
            <a:ext cx="955875" cy="11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21195" y="3112335"/>
            <a:ext cx="4074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≠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0744" y="3189280"/>
            <a:ext cx="633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999" y="3189279"/>
            <a:ext cx="886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Fractal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theory shows ways to</a:t>
            </a:r>
            <a:br>
              <a:rPr lang="en-US" dirty="0" smtClean="0"/>
            </a:br>
            <a:r>
              <a:rPr lang="en-US" dirty="0" smtClean="0"/>
              <a:t>address “whole system” robustness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Cybersecurity vision: Create high-consequence digital systems </a:t>
            </a:r>
            <a:r>
              <a:rPr lang="en-US" dirty="0" smtClean="0"/>
              <a:t>in </a:t>
            </a:r>
            <a:r>
              <a:rPr lang="en-US" dirty="0"/>
              <a:t>new ways, so that they are </a:t>
            </a:r>
            <a:r>
              <a:rPr lang="en-US" dirty="0">
                <a:solidFill>
                  <a:srgbClr val="0000FF"/>
                </a:solidFill>
              </a:rPr>
              <a:t>analyzable</a:t>
            </a:r>
          </a:p>
          <a:p>
            <a:pPr lvl="1"/>
            <a:r>
              <a:rPr lang="en-US" dirty="0"/>
              <a:t>Seek to understand computers as dynamical systems</a:t>
            </a:r>
          </a:p>
          <a:p>
            <a:r>
              <a:rPr lang="en-US" dirty="0"/>
              <a:t>Toy example: </a:t>
            </a:r>
            <a:r>
              <a:rPr lang="en-US" dirty="0">
                <a:solidFill>
                  <a:srgbClr val="0000FF"/>
                </a:solidFill>
              </a:rPr>
              <a:t>“Growing” a </a:t>
            </a:r>
            <a:r>
              <a:rPr lang="en-US" dirty="0" smtClean="0">
                <a:solidFill>
                  <a:srgbClr val="0000FF"/>
                </a:solidFill>
              </a:rPr>
              <a:t>digital circuit </a:t>
            </a:r>
            <a:r>
              <a:rPr lang="en-US" dirty="0" smtClean="0"/>
              <a:t>to </a:t>
            </a:r>
            <a:r>
              <a:rPr lang="en-US" dirty="0"/>
              <a:t>add two 1-bit numbers – a half adder</a:t>
            </a:r>
          </a:p>
          <a:p>
            <a:r>
              <a:rPr lang="en-US" dirty="0"/>
              <a:t>There are many ways of composing logic gates to implement this functionality</a:t>
            </a:r>
          </a:p>
          <a:p>
            <a:r>
              <a:rPr lang="en-US" dirty="0"/>
              <a:t>Next slide shows two such “grown</a:t>
            </a:r>
            <a:r>
              <a:rPr lang="en-US" dirty="0" smtClean="0"/>
              <a:t>” (actually randomly sampled) networks; </a:t>
            </a:r>
            <a:r>
              <a:rPr lang="en-US" dirty="0"/>
              <a:t>each performs as a half adder when run for 20 steps</a:t>
            </a:r>
          </a:p>
          <a:p>
            <a:pPr lvl="1"/>
            <a:r>
              <a:rPr lang="en-US" dirty="0"/>
              <a:t>Shown correctly adding </a:t>
            </a:r>
            <a:r>
              <a:rPr lang="en-US" dirty="0">
                <a:solidFill>
                  <a:srgbClr val="00CC00"/>
                </a:solidFill>
              </a:rPr>
              <a:t>1</a:t>
            </a:r>
            <a:r>
              <a:rPr lang="en-US" dirty="0"/>
              <a:t> </a:t>
            </a:r>
            <a:r>
              <a:rPr lang="en-US" dirty="0">
                <a:solidFill>
                  <a:srgbClr val="00CC00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00CC00"/>
                </a:solidFill>
              </a:rPr>
              <a:t>1</a:t>
            </a:r>
            <a:r>
              <a:rPr lang="en-US" dirty="0"/>
              <a:t> to get the binary result </a:t>
            </a:r>
            <a:r>
              <a:rPr lang="en-US" dirty="0">
                <a:solidFill>
                  <a:srgbClr val="00CC00"/>
                </a:solidFill>
              </a:rPr>
              <a:t>10</a:t>
            </a:r>
          </a:p>
          <a:p>
            <a:pPr lvl="1"/>
            <a:r>
              <a:rPr lang="en-US" dirty="0"/>
              <a:t>They also respond correctly to the other possible </a:t>
            </a:r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0134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6" descr="bunstable6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685800"/>
            <a:ext cx="3665538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251700" y="5562600"/>
            <a:ext cx="7635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Outputs</a:t>
            </a:r>
          </a:p>
        </p:txBody>
      </p:sp>
      <p:pic>
        <p:nvPicPr>
          <p:cNvPr id="7" name="Picture 8" descr="bstable6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685800"/>
            <a:ext cx="67833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743200" y="762000"/>
            <a:ext cx="685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315200" y="762000"/>
            <a:ext cx="635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Inputs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667000" y="5638800"/>
            <a:ext cx="838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Outputs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5105400" y="6096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19200" y="838200"/>
            <a:ext cx="404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486400" y="838200"/>
            <a:ext cx="404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04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distinguishes the two implementations? </a:t>
            </a:r>
            <a:r>
              <a:rPr lang="en-US" i="1" dirty="0" smtClean="0"/>
              <a:t>Resilience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Resilience of a digital model to bit errors can be assessed via growth or damping of </a:t>
            </a:r>
            <a:r>
              <a:rPr lang="en-US" dirty="0" smtClean="0"/>
              <a:t>perturbations (“Lyapunov exponent”)</a:t>
            </a:r>
            <a:endParaRPr lang="en-US" dirty="0"/>
          </a:p>
          <a:p>
            <a:pPr lvl="1"/>
            <a:r>
              <a:rPr lang="en-US" dirty="0"/>
              <a:t>Bit errors can represent </a:t>
            </a:r>
            <a:r>
              <a:rPr lang="en-US" dirty="0">
                <a:solidFill>
                  <a:srgbClr val="0000FF"/>
                </a:solidFill>
              </a:rPr>
              <a:t>breakdown of digital model</a:t>
            </a:r>
            <a:r>
              <a:rPr lang="en-US" dirty="0"/>
              <a:t>, or </a:t>
            </a:r>
            <a:r>
              <a:rPr lang="en-US" dirty="0">
                <a:solidFill>
                  <a:srgbClr val="0000FF"/>
                </a:solidFill>
              </a:rPr>
              <a:t>effect of untested states </a:t>
            </a:r>
            <a:r>
              <a:rPr lang="en-US" dirty="0"/>
              <a:t>within the digital space</a:t>
            </a:r>
          </a:p>
          <a:p>
            <a:pPr lvl="1"/>
            <a:r>
              <a:rPr lang="en-US" dirty="0"/>
              <a:t>Networks transition from </a:t>
            </a:r>
            <a:r>
              <a:rPr lang="en-US" dirty="0">
                <a:solidFill>
                  <a:srgbClr val="0000FF"/>
                </a:solidFill>
              </a:rPr>
              <a:t>stable to unstable </a:t>
            </a:r>
            <a:r>
              <a:rPr lang="en-US" dirty="0"/>
              <a:t>based on connectivity and logic (generalizing Kauffman 1969)</a:t>
            </a:r>
          </a:p>
          <a:p>
            <a:r>
              <a:rPr lang="en-US" dirty="0"/>
              <a:t>Next slide: runs with 1% error rate per update</a:t>
            </a:r>
          </a:p>
          <a:p>
            <a:pPr lvl="1"/>
            <a:r>
              <a:rPr lang="en-US" dirty="0"/>
              <a:t>States that deviate from the ideal run are outlined in </a:t>
            </a:r>
            <a:r>
              <a:rPr lang="en-US" dirty="0">
                <a:solidFill>
                  <a:srgbClr val="FF0000"/>
                </a:solidFill>
              </a:rPr>
              <a:t>red</a:t>
            </a:r>
          </a:p>
          <a:p>
            <a:r>
              <a:rPr lang="en-US" dirty="0" smtClean="0"/>
              <a:t>Network A </a:t>
            </a:r>
            <a:r>
              <a:rPr lang="en-US" dirty="0"/>
              <a:t>has much less error in final output (greater resilience) than </a:t>
            </a:r>
            <a:r>
              <a:rPr lang="en-US" dirty="0" smtClean="0"/>
              <a:t>network B </a:t>
            </a:r>
            <a:r>
              <a:rPr lang="en-US" dirty="0"/>
              <a:t>– why?</a:t>
            </a:r>
          </a:p>
          <a:p>
            <a:pPr lvl="1"/>
            <a:r>
              <a:rPr lang="en-US" dirty="0"/>
              <a:t>Here, average inputs per node (</a:t>
            </a:r>
            <a:r>
              <a:rPr lang="en-US" i="1" dirty="0">
                <a:solidFill>
                  <a:srgbClr val="0000FF"/>
                </a:solidFill>
              </a:rPr>
              <a:t>k</a:t>
            </a:r>
            <a:r>
              <a:rPr lang="en-US" dirty="0"/>
              <a:t>) makes the </a:t>
            </a:r>
            <a:r>
              <a:rPr lang="en-US" dirty="0" smtClean="0"/>
              <a:t>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306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bunstable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685800"/>
            <a:ext cx="3665538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77000" y="5562600"/>
            <a:ext cx="2311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(Average incorrect bits: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0.73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4" descr="bstable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685800"/>
            <a:ext cx="6773863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43200" y="762000"/>
            <a:ext cx="685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Inputs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15200" y="762000"/>
            <a:ext cx="635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Inputs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05000" y="5638800"/>
            <a:ext cx="2362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(Average incorrect bits: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0.10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105400" y="6096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19200" y="838200"/>
            <a:ext cx="404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86400" y="838200"/>
            <a:ext cx="404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743200" y="457200"/>
            <a:ext cx="685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1.5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7239000" y="457200"/>
            <a:ext cx="7620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2.5</a:t>
            </a:r>
          </a:p>
        </p:txBody>
      </p:sp>
    </p:spTree>
    <p:extLst>
      <p:ext uri="{BB962C8B-B14F-4D97-AF65-F5344CB8AC3E}">
        <p14:creationId xmlns:p14="http://schemas.microsoft.com/office/powerpoint/2010/main" val="19482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ne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7" y="1219200"/>
            <a:ext cx="51816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illustrates quantifying</a:t>
            </a:r>
            <a:br>
              <a:rPr lang="en-US" dirty="0" smtClean="0"/>
            </a:br>
            <a:r>
              <a:rPr lang="en-US" dirty="0" smtClean="0"/>
              <a:t>resilience implications of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172" y="1278740"/>
            <a:ext cx="2841171" cy="4847424"/>
          </a:xfrm>
        </p:spPr>
        <p:txBody>
          <a:bodyPr/>
          <a:lstStyle/>
          <a:p>
            <a:r>
              <a:rPr lang="en-US" dirty="0"/>
              <a:t>Results for these half-adder </a:t>
            </a:r>
            <a:r>
              <a:rPr lang="en-US" dirty="0" smtClean="0"/>
              <a:t>networks can </a:t>
            </a:r>
            <a:r>
              <a:rPr lang="en-US" dirty="0"/>
              <a:t>be obtained by brute testing</a:t>
            </a:r>
          </a:p>
          <a:p>
            <a:r>
              <a:rPr lang="en-US" dirty="0"/>
              <a:t>Systematic relations to real-world design parameters enable assessing potential catastrophic failures too </a:t>
            </a:r>
            <a:r>
              <a:rPr lang="en-US" dirty="0">
                <a:solidFill>
                  <a:srgbClr val="0000FF"/>
                </a:solidFill>
              </a:rPr>
              <a:t>rare</a:t>
            </a:r>
            <a:r>
              <a:rPr lang="en-US" dirty="0"/>
              <a:t> to be found reliably through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679020" y="3609975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 flipV="1">
            <a:off x="2677432" y="1770063"/>
            <a:ext cx="79375" cy="793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94757" y="5076825"/>
            <a:ext cx="9620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= 1.5 (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404257" y="1985963"/>
            <a:ext cx="96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= 2.5 (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78882" y="3862388"/>
            <a:ext cx="6858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= 2.0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2742520" y="1838325"/>
            <a:ext cx="985837" cy="1133475"/>
          </a:xfrm>
          <a:prstGeom prst="line">
            <a:avLst/>
          </a:prstGeom>
          <a:noFill/>
          <a:ln w="12700" cap="rnd">
            <a:solidFill>
              <a:srgbClr val="808080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2748870" y="2971800"/>
            <a:ext cx="979487" cy="657225"/>
          </a:xfrm>
          <a:prstGeom prst="line">
            <a:avLst/>
          </a:prstGeom>
          <a:noFill/>
          <a:ln w="12700" cap="rnd">
            <a:solidFill>
              <a:srgbClr val="808080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666445" y="2819400"/>
            <a:ext cx="11763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ejaVu Sans" pitchFamily="34" charset="0"/>
                <a:cs typeface="DejaVu Sans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Cases shown</a:t>
            </a:r>
          </a:p>
        </p:txBody>
      </p:sp>
    </p:spTree>
    <p:extLst>
      <p:ext uri="{BB962C8B-B14F-4D97-AF65-F5344CB8AC3E}">
        <p14:creationId xmlns:p14="http://schemas.microsoft.com/office/powerpoint/2010/main" val="35826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makes cybersecurity hard?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</a:t>
            </a:r>
            <a:r>
              <a:rPr lang="en-US" dirty="0" smtClean="0">
                <a:solidFill>
                  <a:srgbClr val="0000FF"/>
                </a:solidFill>
              </a:rPr>
              <a:t>model</a:t>
            </a:r>
            <a:r>
              <a:rPr lang="en-US" dirty="0" smtClean="0"/>
              <a:t> </a:t>
            </a:r>
            <a:r>
              <a:rPr lang="en-US" dirty="0"/>
              <a:t>cyber systems to say anything scientific about them, but models of digital logic behave differently from most models used in </a:t>
            </a:r>
            <a:r>
              <a:rPr lang="en-US" dirty="0" smtClean="0"/>
              <a:t>science</a:t>
            </a:r>
          </a:p>
          <a:p>
            <a:r>
              <a:rPr lang="en-US" dirty="0"/>
              <a:t>Or to put it another way: </a:t>
            </a:r>
            <a:r>
              <a:rPr lang="en-US" dirty="0" smtClean="0">
                <a:solidFill>
                  <a:srgbClr val="0000FF"/>
                </a:solidFill>
              </a:rPr>
              <a:t>Cybersecurity </a:t>
            </a:r>
            <a:r>
              <a:rPr lang="en-US" dirty="0">
                <a:solidFill>
                  <a:srgbClr val="0000FF"/>
                </a:solidFill>
              </a:rPr>
              <a:t>is a complex systems </a:t>
            </a:r>
            <a:r>
              <a:rPr lang="en-US" dirty="0" smtClean="0">
                <a:solidFill>
                  <a:srgbClr val="0000FF"/>
                </a:solidFill>
              </a:rPr>
              <a:t>problem</a:t>
            </a:r>
          </a:p>
          <a:p>
            <a:r>
              <a:rPr lang="en-US" dirty="0"/>
              <a:t>Not just digital logic </a:t>
            </a:r>
            <a:r>
              <a:rPr lang="en-US" dirty="0" smtClean="0"/>
              <a:t>– also need </a:t>
            </a:r>
            <a:r>
              <a:rPr lang="en-US" dirty="0"/>
              <a:t>to model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Human users and </a:t>
            </a:r>
            <a:r>
              <a:rPr lang="en-US" dirty="0" smtClean="0"/>
              <a:t>attackers</a:t>
            </a:r>
          </a:p>
          <a:p>
            <a:pPr lvl="1"/>
            <a:r>
              <a:rPr lang="en-US" dirty="0"/>
              <a:t>Supply chain (how the system came to be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Physical infrastructure that the system interacts with (e.g., SCADA</a:t>
            </a:r>
            <a:r>
              <a:rPr lang="en-US" dirty="0" smtClean="0"/>
              <a:t>)</a:t>
            </a:r>
          </a:p>
          <a:p>
            <a:r>
              <a:rPr lang="en-US" dirty="0"/>
              <a:t>We consider </a:t>
            </a:r>
            <a:r>
              <a:rPr lang="en-US" dirty="0" smtClean="0">
                <a:solidFill>
                  <a:srgbClr val="0000FF"/>
                </a:solidFill>
              </a:rPr>
              <a:t>“trust” </a:t>
            </a:r>
            <a:r>
              <a:rPr lang="en-US" dirty="0"/>
              <a:t>as a generalization of security that includes potential attacks during the </a:t>
            </a:r>
            <a:r>
              <a:rPr lang="en-US" i="1" dirty="0" smtClean="0"/>
              <a:t>creation</a:t>
            </a:r>
            <a:r>
              <a:rPr lang="en-US" dirty="0" smtClean="0"/>
              <a:t> </a:t>
            </a:r>
            <a:r>
              <a:rPr lang="en-US" dirty="0"/>
              <a:t>of the system (e.g., planted vulnerabilities)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theory provides insight</a:t>
            </a:r>
            <a:br>
              <a:rPr lang="en-US" dirty="0" smtClean="0"/>
            </a:br>
            <a:r>
              <a:rPr lang="en-US" dirty="0" smtClean="0"/>
              <a:t>on real-world circuits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“Influence” </a:t>
            </a:r>
            <a:r>
              <a:rPr lang="en-US" dirty="0" smtClean="0"/>
              <a:t>measure in BNs </a:t>
            </a:r>
            <a:r>
              <a:rPr lang="en-US" dirty="0"/>
              <a:t>is a more precise generalization of “inputs per node</a:t>
            </a:r>
            <a:r>
              <a:rPr lang="en-US" dirty="0" smtClean="0"/>
              <a:t>” (</a:t>
            </a:r>
            <a:r>
              <a:rPr lang="en-US" dirty="0"/>
              <a:t>Seshadhri et al. </a:t>
            </a:r>
            <a:r>
              <a:rPr lang="en-US" dirty="0" smtClean="0"/>
              <a:t>2011)</a:t>
            </a:r>
            <a:endParaRPr lang="en-US" dirty="0"/>
          </a:p>
          <a:p>
            <a:pPr lvl="1"/>
            <a:r>
              <a:rPr lang="en-US" dirty="0"/>
              <a:t>If Avg. Influence &gt; 1 (</a:t>
            </a:r>
            <a:r>
              <a:rPr lang="en-US" dirty="0" smtClean="0"/>
              <a:t>supercritical</a:t>
            </a:r>
            <a:r>
              <a:rPr lang="en-US" dirty="0"/>
              <a:t>), network is unstable</a:t>
            </a:r>
          </a:p>
          <a:p>
            <a:pPr lvl="1"/>
            <a:r>
              <a:rPr lang="en-US" dirty="0"/>
              <a:t>If Avg. Influence &lt; 1 (</a:t>
            </a:r>
            <a:r>
              <a:rPr lang="en-US" dirty="0" smtClean="0"/>
              <a:t>subcritical</a:t>
            </a:r>
            <a:r>
              <a:rPr lang="en-US" dirty="0"/>
              <a:t>), network is stable</a:t>
            </a:r>
          </a:p>
          <a:p>
            <a:r>
              <a:rPr lang="en-US" dirty="0"/>
              <a:t>Example: </a:t>
            </a:r>
            <a:r>
              <a:rPr lang="en-US" dirty="0">
                <a:solidFill>
                  <a:srgbClr val="0000FF"/>
                </a:solidFill>
              </a:rPr>
              <a:t>Score processor </a:t>
            </a:r>
            <a:r>
              <a:rPr lang="en-US" dirty="0"/>
              <a:t>shows signs of enhanced resilience – consistent with its goals of analyzability and </a:t>
            </a:r>
            <a:r>
              <a:rPr lang="en-US" dirty="0" smtClean="0"/>
              <a:t>predictability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3282" y="3581400"/>
            <a:ext cx="4754841" cy="2360516"/>
            <a:chOff x="2209800" y="3735484"/>
            <a:chExt cx="4754841" cy="236051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039" y="3735484"/>
              <a:ext cx="3762279" cy="236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4686479" y="3962400"/>
              <a:ext cx="0" cy="18288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965239" y="4041683"/>
              <a:ext cx="81092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Critical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threshold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065015" y="4315048"/>
              <a:ext cx="76200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09800" y="4110335"/>
              <a:ext cx="1017010" cy="14388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Score is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subcritical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(prototype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analyzable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processor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for Sandia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applications)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427215" y="4645968"/>
              <a:ext cx="457200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870239" y="4415135"/>
              <a:ext cx="1094402" cy="1054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CORDIC is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supercritical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(typical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off-the-shelf</a:t>
              </a:r>
              <a:b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circuit design)</a:t>
              </a:r>
              <a:endPara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527537" y="3962400"/>
              <a:ext cx="0" cy="182880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284869" y="4503003"/>
              <a:ext cx="330860" cy="75479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Score avg.</a:t>
              </a:r>
              <a:endPara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5142997" y="3962400"/>
              <a:ext cx="0" cy="1828800"/>
            </a:xfrm>
            <a:prstGeom prst="line">
              <a:avLst/>
            </a:prstGeom>
            <a:ln>
              <a:solidFill>
                <a:srgbClr val="33CC3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898343" y="4398451"/>
              <a:ext cx="330860" cy="93554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CORDIC avg.</a:t>
              </a:r>
              <a:endPara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1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for research: What makes resilient complex systems quantifiable?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40"/>
            <a:ext cx="8458200" cy="4847424"/>
          </a:xfrm>
        </p:spPr>
        <p:txBody>
          <a:bodyPr/>
          <a:lstStyle/>
          <a:p>
            <a:r>
              <a:rPr lang="en-US" dirty="0" smtClean="0"/>
              <a:t>Smoothness (a.k.a. stability, subcriticality) makes a system: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Predictable</a:t>
            </a:r>
            <a:r>
              <a:rPr lang="en-US" dirty="0" smtClean="0"/>
              <a:t> (you can extrapolate its behavior to a new situation)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Resilient</a:t>
            </a:r>
            <a:r>
              <a:rPr lang="en-US" dirty="0" smtClean="0"/>
              <a:t> (it tends to maintain its behavior under minor faults)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Evolvable</a:t>
            </a:r>
            <a:r>
              <a:rPr lang="en-US" dirty="0" smtClean="0"/>
              <a:t> (you can make small changes to it, and it remains usable)</a:t>
            </a:r>
          </a:p>
          <a:p>
            <a:r>
              <a:rPr lang="en-US" dirty="0" smtClean="0"/>
              <a:t>Smoothness </a:t>
            </a:r>
            <a:r>
              <a:rPr lang="en-US" i="1" dirty="0" smtClean="0"/>
              <a:t>of particular observables </a:t>
            </a:r>
            <a:r>
              <a:rPr lang="en-US" dirty="0" smtClean="0"/>
              <a:t>is common in physics</a:t>
            </a:r>
          </a:p>
          <a:p>
            <a:pPr lvl="1"/>
            <a:r>
              <a:rPr lang="en-US" dirty="0" smtClean="0"/>
              <a:t>Amid molecular chaos, continuum equations apply when we’re concerned with thermodynamic (averaged) behavior</a:t>
            </a:r>
            <a:endParaRPr lang="en-US" dirty="0"/>
          </a:p>
          <a:p>
            <a:pPr lvl="1"/>
            <a:r>
              <a:rPr lang="en-US" dirty="0" smtClean="0"/>
              <a:t>Extend this to </a:t>
            </a:r>
            <a:r>
              <a:rPr lang="en-US" dirty="0" smtClean="0">
                <a:solidFill>
                  <a:srgbClr val="0000FF"/>
                </a:solidFill>
              </a:rPr>
              <a:t>adaptive</a:t>
            </a:r>
            <a:r>
              <a:rPr lang="en-US" dirty="0" smtClean="0"/>
              <a:t> complex systems </a:t>
            </a:r>
            <a:r>
              <a:rPr lang="en-US" i="1" dirty="0" smtClean="0"/>
              <a:t>with respect to the behaviors that are selected for?</a:t>
            </a:r>
            <a:r>
              <a:rPr lang="en-US" dirty="0" smtClean="0"/>
              <a:t> (These are typically </a:t>
            </a:r>
            <a:r>
              <a:rPr lang="en-US" i="1" dirty="0" smtClean="0"/>
              <a:t>not</a:t>
            </a:r>
            <a:r>
              <a:rPr lang="en-US" dirty="0" smtClean="0"/>
              <a:t> averaged behaviors)</a:t>
            </a:r>
          </a:p>
          <a:p>
            <a:r>
              <a:rPr lang="en-US" dirty="0" smtClean="0"/>
              <a:t>Ability to bound the effect of </a:t>
            </a:r>
            <a:r>
              <a:rPr lang="en-US" dirty="0" smtClean="0">
                <a:solidFill>
                  <a:srgbClr val="0000FF"/>
                </a:solidFill>
              </a:rPr>
              <a:t>perturbations</a:t>
            </a:r>
            <a:r>
              <a:rPr lang="en-US" dirty="0" smtClean="0"/>
              <a:t> is crucial for:</a:t>
            </a:r>
          </a:p>
          <a:p>
            <a:pPr lvl="1"/>
            <a:r>
              <a:rPr lang="en-US" dirty="0" smtClean="0"/>
              <a:t>Inferring that a model will be predictive under conditions that </a:t>
            </a:r>
            <a:r>
              <a:rPr lang="en-US" i="1" dirty="0" smtClean="0"/>
              <a:t>differ</a:t>
            </a:r>
            <a:r>
              <a:rPr lang="en-US" dirty="0" smtClean="0"/>
              <a:t> from those used to test it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00FF"/>
                </a:solidFill>
              </a:rPr>
              <a:t>V&amp;V</a:t>
            </a:r>
            <a:r>
              <a:rPr lang="en-US" dirty="0" smtClean="0"/>
              <a:t>), and inferring how much the model behavior may change due to </a:t>
            </a:r>
            <a:r>
              <a:rPr lang="en-US" i="1" dirty="0" smtClean="0"/>
              <a:t>variations</a:t>
            </a:r>
            <a:r>
              <a:rPr lang="en-US" dirty="0" smtClean="0"/>
              <a:t> in input parameters (</a:t>
            </a:r>
            <a:r>
              <a:rPr lang="en-US" dirty="0" smtClean="0">
                <a:solidFill>
                  <a:srgbClr val="0000FF"/>
                </a:solidFill>
              </a:rPr>
              <a:t>UQ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607AEA26-8153-423C-ABDA-2859701BEC0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lesson for complex systems that are</a:t>
            </a:r>
            <a:br>
              <a:rPr lang="en-US" sz="3600" dirty="0" smtClean="0"/>
            </a:br>
            <a:r>
              <a:rPr lang="en-US" sz="3600" i="1" dirty="0" smtClean="0"/>
              <a:t>not</a:t>
            </a:r>
            <a:r>
              <a:rPr lang="en-US" sz="3600" dirty="0" smtClean="0"/>
              <a:t> resilient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Beware of applying techniques that assume smoothness/</a:t>
            </a:r>
            <a:r>
              <a:rPr lang="en-US" sz="100" dirty="0"/>
              <a:t> </a:t>
            </a:r>
            <a:r>
              <a:rPr lang="en-US" dirty="0"/>
              <a:t>stability to complex system observables that have no reason to be smooth/</a:t>
            </a:r>
            <a:r>
              <a:rPr lang="en-US" sz="100" dirty="0"/>
              <a:t> </a:t>
            </a:r>
            <a:r>
              <a:rPr lang="en-US" dirty="0"/>
              <a:t>stable</a:t>
            </a:r>
          </a:p>
          <a:p>
            <a:pPr lvl="1"/>
            <a:r>
              <a:rPr lang="en-US" dirty="0"/>
              <a:t>Could be garbage in, garbage out</a:t>
            </a:r>
          </a:p>
          <a:p>
            <a:r>
              <a:rPr lang="en-US" dirty="0" smtClean="0"/>
              <a:t>Today’s complex </a:t>
            </a:r>
            <a:r>
              <a:rPr lang="en-US" dirty="0" smtClean="0">
                <a:solidFill>
                  <a:srgbClr val="0000FF"/>
                </a:solidFill>
              </a:rPr>
              <a:t>digital</a:t>
            </a:r>
            <a:r>
              <a:rPr lang="en-US" dirty="0" smtClean="0"/>
              <a:t> systems are </a:t>
            </a:r>
            <a:r>
              <a:rPr lang="en-US" i="1" dirty="0" smtClean="0"/>
              <a:t>not</a:t>
            </a:r>
            <a:r>
              <a:rPr lang="en-US" dirty="0" smtClean="0"/>
              <a:t> designed in a thoroughly adaptive way, and lack inherent stability</a:t>
            </a:r>
          </a:p>
          <a:p>
            <a:pPr lvl="1"/>
            <a:r>
              <a:rPr lang="en-US" dirty="0" smtClean="0"/>
              <a:t>Hence, highly susceptible to failures and attacks</a:t>
            </a:r>
          </a:p>
          <a:p>
            <a:pPr lvl="1"/>
            <a:r>
              <a:rPr lang="en-US" dirty="0" smtClean="0"/>
              <a:t>By the same token, also difficult to model predictively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difficulty of V&amp;V’ing cyber(-physical) models </a:t>
            </a:r>
            <a:r>
              <a:rPr lang="en-US" dirty="0" smtClean="0"/>
              <a:t>and the </a:t>
            </a:r>
            <a:r>
              <a:rPr lang="en-US" i="1" dirty="0" smtClean="0"/>
              <a:t>difficulty of securing cyber(-physical) systems </a:t>
            </a:r>
            <a:r>
              <a:rPr lang="en-US" dirty="0" smtClean="0"/>
              <a:t>are two sides of the same coin</a:t>
            </a:r>
          </a:p>
          <a:p>
            <a:pPr lvl="1"/>
            <a:r>
              <a:rPr lang="en-US" dirty="0" smtClean="0"/>
              <a:t>The cyber V&amp;V problem </a:t>
            </a:r>
            <a:r>
              <a:rPr lang="en-US" i="1" dirty="0" smtClean="0"/>
              <a:t>is</a:t>
            </a:r>
            <a:r>
              <a:rPr lang="en-US" dirty="0" smtClean="0"/>
              <a:t> the cybersecurity problem – both need to be solved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6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theory enables analysis of</a:t>
            </a:r>
            <a:br>
              <a:rPr lang="en-US" dirty="0"/>
            </a:br>
            <a:r>
              <a:rPr lang="en-US" dirty="0"/>
              <a:t>the consequences of hardware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hardware is </a:t>
            </a:r>
            <a:r>
              <a:rPr lang="en-US" dirty="0" smtClean="0"/>
              <a:t>generally unpredictable</a:t>
            </a:r>
            <a:endParaRPr lang="en-US" dirty="0"/>
          </a:p>
          <a:p>
            <a:pPr lvl="1"/>
            <a:r>
              <a:rPr lang="en-US" dirty="0"/>
              <a:t>Even when it’s working as designed</a:t>
            </a:r>
          </a:p>
          <a:p>
            <a:pPr lvl="2"/>
            <a:r>
              <a:rPr lang="en-US" dirty="0"/>
              <a:t>Complexity can exceed </a:t>
            </a:r>
            <a:r>
              <a:rPr lang="en-US" dirty="0" smtClean="0"/>
              <a:t>the reach of formal </a:t>
            </a:r>
            <a:r>
              <a:rPr lang="en-US" dirty="0"/>
              <a:t>methods</a:t>
            </a:r>
          </a:p>
          <a:p>
            <a:pPr lvl="1"/>
            <a:r>
              <a:rPr lang="en-US" dirty="0"/>
              <a:t>But doubly so when hardware is compromised</a:t>
            </a:r>
          </a:p>
          <a:p>
            <a:pPr lvl="2"/>
            <a:r>
              <a:rPr lang="en-US" dirty="0"/>
              <a:t>Due to out-of-spec extreme conditions</a:t>
            </a:r>
          </a:p>
          <a:p>
            <a:pPr lvl="2"/>
            <a:r>
              <a:rPr lang="en-US" dirty="0" smtClean="0"/>
              <a:t>Radiation, </a:t>
            </a:r>
            <a:r>
              <a:rPr lang="en-US" dirty="0"/>
              <a:t>thermal, intentional physical subversion</a:t>
            </a:r>
          </a:p>
          <a:p>
            <a:r>
              <a:rPr lang="en-US" dirty="0"/>
              <a:t>Most tools </a:t>
            </a:r>
            <a:r>
              <a:rPr lang="en-US" dirty="0" smtClean="0"/>
              <a:t>and </a:t>
            </a:r>
            <a:r>
              <a:rPr lang="en-US" dirty="0"/>
              <a:t>applications assume perfect hardware</a:t>
            </a:r>
          </a:p>
          <a:p>
            <a:pPr lvl="1"/>
            <a:r>
              <a:rPr lang="en-US" dirty="0" smtClean="0"/>
              <a:t>Conventional formal </a:t>
            </a:r>
            <a:r>
              <a:rPr lang="en-US" dirty="0"/>
              <a:t>methods </a:t>
            </a:r>
            <a:r>
              <a:rPr lang="en-US" dirty="0" smtClean="0"/>
              <a:t>prove </a:t>
            </a:r>
            <a:r>
              <a:rPr lang="en-US" dirty="0"/>
              <a:t>properties for </a:t>
            </a:r>
            <a:r>
              <a:rPr lang="en-US" dirty="0" smtClean="0"/>
              <a:t>logic working as designed</a:t>
            </a:r>
            <a:endParaRPr lang="en-US" dirty="0"/>
          </a:p>
          <a:p>
            <a:r>
              <a:rPr lang="en-US" dirty="0" smtClean="0"/>
              <a:t>High-consequence systems require efforts to assure safe behavior in </a:t>
            </a:r>
            <a:r>
              <a:rPr lang="en-US" dirty="0" smtClean="0">
                <a:solidFill>
                  <a:srgbClr val="0000FF"/>
                </a:solidFill>
              </a:rPr>
              <a:t>abnormal physical environments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Especially when coupled to vast </a:t>
            </a:r>
            <a:r>
              <a:rPr lang="en-US" dirty="0" smtClean="0">
                <a:solidFill>
                  <a:srgbClr val="0000FF"/>
                </a:solidFill>
              </a:rPr>
              <a:t>digital state spaces </a:t>
            </a:r>
            <a:r>
              <a:rPr lang="en-US" dirty="0" smtClean="0"/>
              <a:t>in a</a:t>
            </a:r>
            <a:r>
              <a:rPr lang="en-US" dirty="0" smtClean="0">
                <a:solidFill>
                  <a:srgbClr val="30A6CD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cyber-physical system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/>
              <a:t>Example: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Mixed-signal simulation </a:t>
            </a:r>
            <a:r>
              <a:rPr lang="en-US" dirty="0"/>
              <a:t>can </a:t>
            </a:r>
            <a:r>
              <a:rPr lang="en-US" dirty="0" smtClean="0"/>
              <a:t>elucidate the </a:t>
            </a:r>
            <a:r>
              <a:rPr lang="en-US" dirty="0">
                <a:solidFill>
                  <a:srgbClr val="0000FF"/>
                </a:solidFill>
              </a:rPr>
              <a:t>digital imprint </a:t>
            </a:r>
            <a:r>
              <a:rPr lang="en-US" dirty="0"/>
              <a:t>(e.g., bit flip pattern) of a </a:t>
            </a:r>
            <a:r>
              <a:rPr lang="en-US" dirty="0">
                <a:solidFill>
                  <a:srgbClr val="0000FF"/>
                </a:solidFill>
              </a:rPr>
              <a:t>physical insult </a:t>
            </a:r>
            <a:r>
              <a:rPr lang="en-US" dirty="0"/>
              <a:t>(e.g., radiation) on a circuit</a:t>
            </a:r>
          </a:p>
          <a:p>
            <a:pPr lvl="1"/>
            <a:r>
              <a:rPr lang="en-US" dirty="0"/>
              <a:t>Using analog </a:t>
            </a:r>
            <a:r>
              <a:rPr lang="en-US" dirty="0" smtClean="0"/>
              <a:t>model </a:t>
            </a:r>
            <a:r>
              <a:rPr lang="en-US" dirty="0"/>
              <a:t>for the part of the circuit subjected to the insult</a:t>
            </a:r>
          </a:p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8" name="Picture 7" descr="Burning 8-b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0171" y="1329267"/>
            <a:ext cx="2416629" cy="18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Formal analysis can incorporate</a:t>
            </a:r>
            <a:br>
              <a:rPr lang="en-US" dirty="0" smtClean="0"/>
            </a:br>
            <a:r>
              <a:rPr lang="en-US" dirty="0" smtClean="0"/>
              <a:t>a digital upset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40"/>
            <a:ext cx="8382000" cy="484742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Exhaustively prove </a:t>
            </a:r>
            <a:r>
              <a:rPr lang="en-US" dirty="0"/>
              <a:t>correct function of </a:t>
            </a:r>
            <a:r>
              <a:rPr lang="en-US" dirty="0" smtClean="0"/>
              <a:t>example half-adder networks using </a:t>
            </a:r>
            <a:r>
              <a:rPr lang="en-US" dirty="0"/>
              <a:t>open-source model checker </a:t>
            </a:r>
            <a:r>
              <a:rPr lang="en-US" dirty="0">
                <a:solidFill>
                  <a:srgbClr val="0000FF"/>
                </a:solidFill>
              </a:rPr>
              <a:t>NuSMV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Currently using simple upset assumption</a:t>
            </a:r>
          </a:p>
          <a:p>
            <a:pPr lvl="1"/>
            <a:r>
              <a:rPr lang="en-US" dirty="0"/>
              <a:t>Allow any </a:t>
            </a:r>
            <a:r>
              <a:rPr lang="en-US" dirty="0">
                <a:solidFill>
                  <a:srgbClr val="0000FF"/>
                </a:solidFill>
              </a:rPr>
              <a:t>single bit flip </a:t>
            </a:r>
            <a:r>
              <a:rPr lang="en-US" dirty="0"/>
              <a:t>within a range of time steps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To be generalized </a:t>
            </a:r>
            <a:r>
              <a:rPr lang="en-US" dirty="0"/>
              <a:t>by extracting upset models from </a:t>
            </a:r>
            <a:r>
              <a:rPr lang="en-US" dirty="0" smtClean="0"/>
              <a:t>physical simulation</a:t>
            </a:r>
            <a:endParaRPr lang="en-US" dirty="0"/>
          </a:p>
          <a:p>
            <a:r>
              <a:rPr lang="en-US" dirty="0"/>
              <a:t>Initial formal results confirm </a:t>
            </a:r>
            <a:r>
              <a:rPr lang="en-US" dirty="0" smtClean="0"/>
              <a:t>insights from complexity theory</a:t>
            </a:r>
            <a:endParaRPr lang="en-US" dirty="0"/>
          </a:p>
          <a:p>
            <a:pPr lvl="1"/>
            <a:r>
              <a:rPr lang="en-US" dirty="0">
                <a:solidFill>
                  <a:srgbClr val="0000FF"/>
                </a:solidFill>
              </a:rPr>
              <a:t>Chaotic </a:t>
            </a:r>
            <a:r>
              <a:rPr lang="en-US" dirty="0" smtClean="0"/>
              <a:t>network is </a:t>
            </a:r>
            <a:r>
              <a:rPr lang="en-US" dirty="0"/>
              <a:t>susceptible: </a:t>
            </a:r>
            <a:r>
              <a:rPr lang="en-US" dirty="0" smtClean="0"/>
              <a:t>Corruption </a:t>
            </a:r>
            <a:r>
              <a:rPr lang="en-US" dirty="0"/>
              <a:t>can arise from </a:t>
            </a:r>
            <a:r>
              <a:rPr lang="en-US" dirty="0">
                <a:solidFill>
                  <a:srgbClr val="0000FF"/>
                </a:solidFill>
              </a:rPr>
              <a:t>any </a:t>
            </a:r>
            <a:r>
              <a:rPr lang="en-US" dirty="0"/>
              <a:t>time step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Quiescent </a:t>
            </a:r>
            <a:r>
              <a:rPr lang="en-US" dirty="0" smtClean="0"/>
              <a:t>network can </a:t>
            </a:r>
            <a:r>
              <a:rPr lang="en-US" dirty="0"/>
              <a:t>be corrupted </a:t>
            </a:r>
            <a:r>
              <a:rPr lang="en-US" dirty="0" smtClean="0">
                <a:solidFill>
                  <a:srgbClr val="0000FF"/>
                </a:solidFill>
              </a:rPr>
              <a:t>only </a:t>
            </a:r>
            <a:r>
              <a:rPr lang="en-US" dirty="0"/>
              <a:t>if upset occurs in the </a:t>
            </a:r>
            <a:r>
              <a:rPr lang="en-US" dirty="0">
                <a:solidFill>
                  <a:srgbClr val="0000FF"/>
                </a:solidFill>
              </a:rPr>
              <a:t>last 5</a:t>
            </a:r>
            <a:r>
              <a:rPr lang="en-US" dirty="0"/>
              <a:t> of 20 time steps: </a:t>
            </a:r>
            <a:r>
              <a:rPr lang="en-US" dirty="0">
                <a:solidFill>
                  <a:srgbClr val="0000FF"/>
                </a:solidFill>
              </a:rPr>
              <a:t>self-healing </a:t>
            </a:r>
            <a:r>
              <a:rPr lang="en-US" dirty="0" smtClean="0"/>
              <a:t>otherwise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3650" y="2197364"/>
            <a:ext cx="5339923" cy="677108"/>
          </a:xfrm>
          <a:prstGeom prst="rect">
            <a:avLst/>
          </a:prstGeom>
          <a:solidFill>
            <a:srgbClr val="FFFF00">
              <a:alpha val="40000"/>
            </a:srgb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tfern02 := (xfer02 &gt;&gt; (n01 :: n03)) &amp; 0ub4_0001;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LTLSPEC F  ((clock = 20) &amp; (n18 = (n00 &amp; n01)));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Console" panose="020B0609040504020204" pitchFamily="49" charset="0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C8AB7851-DEDA-4133-ACD7-2AC580C8D78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457200" y="1276265"/>
            <a:ext cx="8229600" cy="470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Abstracting continuous equations into digital representation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Abstracting detailed digital representation into an over-approximation that still permits proofs of key properties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</a:b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/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</a:b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Composition that preserves formal safety/security properties admits a divide-and-conquer approach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SzTx/>
              <a:buFont typeface="Wingdings" pitchFamily="-111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3449177" y="3685406"/>
            <a:ext cx="381000" cy="304800"/>
          </a:xfrm>
          <a:prstGeom prst="rightArrow">
            <a:avLst/>
          </a:prstGeom>
          <a:gradFill rotWithShape="1">
            <a:gsLst>
              <a:gs pos="0">
                <a:srgbClr val="AD0101">
                  <a:tint val="100000"/>
                  <a:shade val="100000"/>
                  <a:satMod val="130000"/>
                </a:srgbClr>
              </a:gs>
              <a:gs pos="100000">
                <a:srgbClr val="AD0101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D010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6039977" y="3761606"/>
            <a:ext cx="381000" cy="304800"/>
          </a:xfrm>
          <a:prstGeom prst="rightArrow">
            <a:avLst/>
          </a:prstGeom>
          <a:gradFill rotWithShape="1">
            <a:gsLst>
              <a:gs pos="0">
                <a:srgbClr val="AD0101">
                  <a:tint val="100000"/>
                  <a:shade val="100000"/>
                  <a:satMod val="130000"/>
                </a:srgbClr>
              </a:gs>
              <a:gs pos="100000">
                <a:srgbClr val="AD0101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AD0101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8"/>
          <p:cNvSpPr txBox="1"/>
          <p:nvPr/>
        </p:nvSpPr>
        <p:spPr>
          <a:xfrm>
            <a:off x="1292775" y="4707722"/>
            <a:ext cx="1350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Continuous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0" name="TextBox 15"/>
          <p:cNvSpPr txBox="1"/>
          <p:nvPr/>
        </p:nvSpPr>
        <p:spPr>
          <a:xfrm>
            <a:off x="4340775" y="4712187"/>
            <a:ext cx="1088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Digitized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" name="TextBox 16"/>
          <p:cNvSpPr txBox="1"/>
          <p:nvPr/>
        </p:nvSpPr>
        <p:spPr>
          <a:xfrm>
            <a:off x="7057007" y="4707722"/>
            <a:ext cx="13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Abstracted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2" name="Picture 51" descr="pha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4214" y="2771006"/>
            <a:ext cx="2260163" cy="1981200"/>
          </a:xfrm>
          <a:prstGeom prst="rect">
            <a:avLst/>
          </a:prstGeom>
        </p:spPr>
      </p:pic>
      <p:pic>
        <p:nvPicPr>
          <p:cNvPr id="53" name="Picture 52" descr="digital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4977" y="3152006"/>
            <a:ext cx="1471234" cy="1524000"/>
          </a:xfrm>
          <a:prstGeom prst="rect">
            <a:avLst/>
          </a:prstGeom>
        </p:spPr>
      </p:pic>
      <p:pic>
        <p:nvPicPr>
          <p:cNvPr id="54" name="Picture 53" descr="digital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2419" y="2999606"/>
            <a:ext cx="1618358" cy="16764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1675"/>
          </a:xfrm>
        </p:spPr>
        <p:txBody>
          <a:bodyPr/>
          <a:lstStyle/>
          <a:p>
            <a:r>
              <a:rPr lang="en-US" dirty="0"/>
              <a:t>Abstraction/composition is key to analyzing large cyber-physical systems</a:t>
            </a:r>
            <a:endParaRPr lang="en-US" sz="36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08ECFA7C-CFED-47A3-8D3D-DC9EF0A9AAC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“Diverse redundancy”</a:t>
            </a:r>
            <a:r>
              <a:rPr lang="en-US" sz="3600" dirty="0"/>
              <a:t> </a:t>
            </a:r>
            <a:r>
              <a:rPr lang="en-US" sz="3600" dirty="0" smtClean="0"/>
              <a:t>is a complex systems technique for trust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voting system with members drawn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smtClean="0"/>
              <a:t>a </a:t>
            </a:r>
            <a:r>
              <a:rPr lang="en-US" i="1" dirty="0" smtClean="0"/>
              <a:t>set</a:t>
            </a:r>
            <a:r>
              <a:rPr lang="en-US" dirty="0" smtClean="0"/>
              <a:t> </a:t>
            </a:r>
            <a:r>
              <a:rPr lang="en-US" dirty="0"/>
              <a:t>of implementations</a:t>
            </a:r>
          </a:p>
          <a:p>
            <a:pPr lvl="1"/>
            <a:r>
              <a:rPr lang="en-US" dirty="0"/>
              <a:t>Input processed by each in parallel</a:t>
            </a:r>
          </a:p>
          <a:p>
            <a:pPr lvl="1"/>
            <a:r>
              <a:rPr lang="en-US" dirty="0"/>
              <a:t>Outputs compared to determine</a:t>
            </a:r>
            <a:br>
              <a:rPr lang="en-US" dirty="0"/>
            </a:br>
            <a:r>
              <a:rPr lang="en-US" dirty="0"/>
              <a:t>response</a:t>
            </a:r>
          </a:p>
          <a:p>
            <a:pPr lvl="1"/>
            <a:r>
              <a:rPr lang="en-US" dirty="0" smtClean="0"/>
              <a:t>A type of </a:t>
            </a:r>
            <a:r>
              <a:rPr lang="en-US" dirty="0" smtClean="0">
                <a:solidFill>
                  <a:srgbClr val="0000FF"/>
                </a:solidFill>
              </a:rPr>
              <a:t>“moving target”</a:t>
            </a:r>
          </a:p>
          <a:p>
            <a:r>
              <a:rPr lang="en-US" dirty="0" smtClean="0"/>
              <a:t>Keep </a:t>
            </a:r>
            <a:r>
              <a:rPr lang="en-US" dirty="0"/>
              <a:t>intended functionality</a:t>
            </a:r>
            <a:br>
              <a:rPr lang="en-US" dirty="0"/>
            </a:br>
            <a:r>
              <a:rPr lang="en-US" dirty="0"/>
              <a:t>while varying vulnerabilities</a:t>
            </a:r>
            <a:br>
              <a:rPr lang="en-US" dirty="0"/>
            </a:br>
            <a:r>
              <a:rPr lang="en-US" dirty="0"/>
              <a:t>over space and time</a:t>
            </a:r>
          </a:p>
          <a:p>
            <a:r>
              <a:rPr lang="en-US" dirty="0"/>
              <a:t>Similar to redundancy for</a:t>
            </a:r>
            <a:br>
              <a:rPr lang="en-US" dirty="0"/>
            </a:br>
            <a:r>
              <a:rPr lang="en-US" dirty="0"/>
              <a:t>physical fault tolerance</a:t>
            </a:r>
          </a:p>
          <a:p>
            <a:r>
              <a:rPr lang="en-US" dirty="0"/>
              <a:t>Diversity leverages a simple </a:t>
            </a:r>
            <a:r>
              <a:rPr lang="en-US" dirty="0" smtClean="0"/>
              <a:t>“trust anchor” </a:t>
            </a:r>
            <a:r>
              <a:rPr lang="en-US" dirty="0"/>
              <a:t>(the voting unit) for </a:t>
            </a:r>
            <a:r>
              <a:rPr lang="en-US" dirty="0" smtClean="0"/>
              <a:t>cybersecurity benefits </a:t>
            </a:r>
            <a:r>
              <a:rPr lang="en-US" dirty="0"/>
              <a:t>at the complex system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3" descr="voti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143" y="1510510"/>
            <a:ext cx="3900488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2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Analyzable statistics arise from an ensemble of undecidable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For a specific feature set, there is a probability </a:t>
            </a:r>
            <a:r>
              <a:rPr lang="en-US" i="1" dirty="0"/>
              <a:t>P</a:t>
            </a:r>
            <a:r>
              <a:rPr lang="en-US" i="1" baseline="-33000" dirty="0"/>
              <a:t>v</a:t>
            </a:r>
            <a:r>
              <a:rPr lang="en-US" dirty="0"/>
              <a:t> that a particular member of the set of implementations will be susceptible to vulnerability </a:t>
            </a:r>
            <a:r>
              <a:rPr lang="en-US" i="1" dirty="0"/>
              <a:t>v</a:t>
            </a:r>
            <a:r>
              <a:rPr lang="en-US" dirty="0"/>
              <a:t>.  For a voting system of size </a:t>
            </a:r>
            <a:r>
              <a:rPr lang="en-US" i="1" dirty="0"/>
              <a:t>N</a:t>
            </a:r>
            <a:r>
              <a:rPr lang="en-US" dirty="0"/>
              <a:t>: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The probability of success for the attacker is (</a:t>
            </a:r>
            <a:r>
              <a:rPr lang="en-US" i="1" dirty="0"/>
              <a:t>P</a:t>
            </a:r>
            <a:r>
              <a:rPr lang="en-US" i="1" baseline="-33000" dirty="0"/>
              <a:t>v</a:t>
            </a:r>
            <a:r>
              <a:rPr lang="en-US" dirty="0"/>
              <a:t>)</a:t>
            </a:r>
            <a:r>
              <a:rPr lang="en-US" i="1" baseline="33000" dirty="0"/>
              <a:t>N/2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The attacker “work” is the expected number of tries: </a:t>
            </a:r>
            <a:r>
              <a:rPr lang="en-US" dirty="0" smtClean="0"/>
              <a:t>(1/</a:t>
            </a:r>
            <a:r>
              <a:rPr lang="en-US" i="1" dirty="0" smtClean="0"/>
              <a:t>P</a:t>
            </a:r>
            <a:r>
              <a:rPr lang="en-US" i="1" baseline="-33000" dirty="0" smtClean="0"/>
              <a:t>v</a:t>
            </a:r>
            <a:r>
              <a:rPr lang="en-US" dirty="0" smtClean="0"/>
              <a:t>)</a:t>
            </a:r>
            <a:r>
              <a:rPr lang="en-US" i="1" baseline="33000" dirty="0" smtClean="0"/>
              <a:t>N/2</a:t>
            </a:r>
            <a:r>
              <a:rPr lang="en-US" dirty="0" smtClean="0"/>
              <a:t> </a:t>
            </a:r>
            <a:endParaRPr lang="en-US" dirty="0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The work for defender is the cost of producing </a:t>
            </a:r>
            <a:r>
              <a:rPr lang="en-US" i="1" dirty="0"/>
              <a:t>N</a:t>
            </a:r>
            <a:r>
              <a:rPr lang="en-US" dirty="0"/>
              <a:t> implementations: </a:t>
            </a:r>
            <a:r>
              <a:rPr lang="en-US" dirty="0">
                <a:sym typeface="Symbol"/>
              </a:rPr>
              <a:t> </a:t>
            </a:r>
            <a:r>
              <a:rPr lang="en-US" i="1" dirty="0" smtClean="0"/>
              <a:t>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59" y="3636345"/>
            <a:ext cx="30861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22309" y="5506420"/>
            <a:ext cx="2868613" cy="282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20872" y="5444507"/>
            <a:ext cx="3444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5pPr>
            <a:lvl6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6pPr>
            <a:lvl7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7pPr>
            <a:lvl8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8pPr>
            <a:lvl9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737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“Genetic programming” can produce diverse digital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“Grow” realistically imperfect circuits represented as BNs</a:t>
            </a:r>
          </a:p>
          <a:p>
            <a:r>
              <a:rPr lang="en-US" dirty="0"/>
              <a:t>Simple BN </a:t>
            </a:r>
            <a:r>
              <a:rPr lang="en-US" dirty="0" smtClean="0"/>
              <a:t>specification for “string recognizer”: </a:t>
            </a:r>
            <a:r>
              <a:rPr lang="en-US" dirty="0"/>
              <a:t>Output 1 for a </a:t>
            </a:r>
            <a:r>
              <a:rPr lang="en-US" dirty="0" smtClean="0"/>
              <a:t>particular input </a:t>
            </a:r>
            <a:r>
              <a:rPr lang="en-US" dirty="0"/>
              <a:t>bit combination (“password</a:t>
            </a:r>
            <a:r>
              <a:rPr lang="en-US" dirty="0" smtClean="0"/>
              <a:t>”), 0 </a:t>
            </a:r>
            <a:r>
              <a:rPr lang="en-US" dirty="0"/>
              <a:t>for all other inputs</a:t>
            </a:r>
          </a:p>
          <a:p>
            <a:pPr lvl="1"/>
            <a:r>
              <a:rPr lang="en-US" dirty="0"/>
              <a:t>Faults are </a:t>
            </a:r>
            <a:r>
              <a:rPr lang="en-US" dirty="0" smtClean="0"/>
              <a:t>inputs other</a:t>
            </a:r>
            <a:br>
              <a:rPr lang="en-US" dirty="0" smtClean="0"/>
            </a:br>
            <a:r>
              <a:rPr lang="en-US" dirty="0" smtClean="0"/>
              <a:t>than password that</a:t>
            </a:r>
            <a:br>
              <a:rPr lang="en-US" dirty="0" smtClean="0"/>
            </a:br>
            <a:r>
              <a:rPr lang="en-US" dirty="0" smtClean="0"/>
              <a:t>produce </a:t>
            </a:r>
            <a:r>
              <a:rPr lang="en-US" dirty="0"/>
              <a:t>1</a:t>
            </a:r>
          </a:p>
          <a:p>
            <a:r>
              <a:rPr lang="en-US" dirty="0" smtClean="0"/>
              <a:t>Use “feedforward” BNs</a:t>
            </a:r>
            <a:br>
              <a:rPr lang="en-US" dirty="0" smtClean="0"/>
            </a:br>
            <a:r>
              <a:rPr lang="en-US" dirty="0" smtClean="0"/>
              <a:t>with a modular structure</a:t>
            </a:r>
            <a:br>
              <a:rPr lang="en-US" dirty="0" smtClean="0"/>
            </a:br>
            <a:r>
              <a:rPr lang="en-US" dirty="0" smtClean="0"/>
              <a:t>that can be recombined</a:t>
            </a:r>
            <a:br>
              <a:rPr lang="en-US" dirty="0" smtClean="0"/>
            </a:br>
            <a:r>
              <a:rPr lang="en-US" dirty="0" smtClean="0"/>
              <a:t>genetically, to find many</a:t>
            </a:r>
            <a:br>
              <a:rPr lang="en-US" dirty="0" smtClean="0"/>
            </a:br>
            <a:r>
              <a:rPr lang="en-US" dirty="0" smtClean="0"/>
              <a:t>circuits that perform well</a:t>
            </a:r>
            <a:br>
              <a:rPr lang="en-US" dirty="0" smtClean="0"/>
            </a:br>
            <a:r>
              <a:rPr lang="en-US" dirty="0" smtClean="0"/>
              <a:t>(but not perfectly) in</a:t>
            </a:r>
            <a:br>
              <a:rPr lang="en-US" dirty="0" smtClean="0"/>
            </a:br>
            <a:r>
              <a:rPr lang="en-US" dirty="0" smtClean="0"/>
              <a:t>meeting the specification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4" descr="layer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/>
          <a:stretch/>
        </p:blipFill>
        <p:spPr>
          <a:xfrm>
            <a:off x="4117337" y="2614224"/>
            <a:ext cx="4710978" cy="353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String recognizer example illustrates</a:t>
            </a:r>
            <a:br>
              <a:rPr lang="en-US" dirty="0" smtClean="0"/>
            </a:br>
            <a:r>
              <a:rPr lang="en-US" dirty="0" smtClean="0"/>
              <a:t>role of testing vs. formal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error rates for “grown” recognizers &lt; 1%</a:t>
            </a:r>
          </a:p>
          <a:p>
            <a:pPr lvl="1"/>
            <a:r>
              <a:rPr lang="en-US" dirty="0"/>
              <a:t>Recognizing bit-strings of up to 64 bits long</a:t>
            </a:r>
          </a:p>
          <a:p>
            <a:pPr lvl="1"/>
            <a:r>
              <a:rPr lang="en-US" dirty="0"/>
              <a:t>Some low bit length (8 bit) strings have zero error rates and are proved by NuSMV to be perfect</a:t>
            </a:r>
          </a:p>
          <a:p>
            <a:r>
              <a:rPr lang="en-US" dirty="0"/>
              <a:t>The NuSMV model checker itself has perfect logical consistency for every circuit tested </a:t>
            </a:r>
            <a:r>
              <a:rPr lang="en-US" dirty="0" smtClean="0"/>
              <a:t>(&gt; 7000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 recognizer circuits tested to have errors are detected faulty</a:t>
            </a:r>
          </a:p>
          <a:p>
            <a:pPr lvl="2"/>
            <a:r>
              <a:rPr lang="en-US" dirty="0" smtClean="0"/>
              <a:t>Counterexample </a:t>
            </a:r>
            <a:r>
              <a:rPr lang="en-US" dirty="0"/>
              <a:t>emitted by NuSMV proves that this is so</a:t>
            </a:r>
          </a:p>
          <a:p>
            <a:pPr lvl="1"/>
            <a:r>
              <a:rPr lang="en-US" dirty="0"/>
              <a:t>All perfect circuits (whether grown or human made) are proven perfect and </a:t>
            </a:r>
            <a:r>
              <a:rPr lang="en-US" dirty="0" smtClean="0"/>
              <a:t>have </a:t>
            </a:r>
            <a:r>
              <a:rPr lang="en-US" dirty="0"/>
              <a:t>no errors in testing</a:t>
            </a:r>
          </a:p>
          <a:p>
            <a:pPr lvl="1"/>
            <a:r>
              <a:rPr lang="en-US" dirty="0"/>
              <a:t>Even circuits that have 0 tested errors are shown to be faulty by the model checker</a:t>
            </a:r>
          </a:p>
          <a:p>
            <a:pPr lvl="2"/>
            <a:r>
              <a:rPr lang="en-US" dirty="0">
                <a:solidFill>
                  <a:srgbClr val="0000FF"/>
                </a:solidFill>
              </a:rPr>
              <a:t>Examples of 32 bit recognizers show 0 errors for 1000 random tests, yet are shown to be flawed by model checking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526D9E1A-42FD-412C-BF6E-804035F7AF7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976"/>
            <a:ext cx="8229600" cy="4847424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Cyber systems are both unpredictable and deterministic</a:t>
            </a:r>
          </a:p>
          <a:p>
            <a:pPr lvl="1"/>
            <a:r>
              <a:rPr lang="en-US" sz="1800" dirty="0" smtClean="0"/>
              <a:t>Hard, at first, to wrap your head around</a:t>
            </a:r>
          </a:p>
          <a:p>
            <a:r>
              <a:rPr lang="en-US" sz="2000" dirty="0" smtClean="0"/>
              <a:t>The same input to a generic program always outputs the same result</a:t>
            </a:r>
          </a:p>
          <a:p>
            <a:r>
              <a:rPr lang="en-US" sz="2000" dirty="0" smtClean="0"/>
              <a:t>A one-bit variation in the program, or just the input to the program, produces wildly different results (Lyapunov exponent &gt; 0)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dynamical-syst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097" y="4114800"/>
            <a:ext cx="2702794" cy="184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932" y="3505200"/>
            <a:ext cx="260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Chaotic dynamical system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7" name="Picture 6" descr="digital-syst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1297" y="3962400"/>
            <a:ext cx="2631668" cy="1930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0407" y="3505200"/>
            <a:ext cx="225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/>
                <a:cs typeface="Calibri"/>
              </a:rPr>
              <a:t>Generic digital system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Cyber: inherently stable to &lt; 1 bit,</a:t>
            </a:r>
            <a:br>
              <a:rPr lang="en-US" sz="3600" dirty="0"/>
            </a:br>
            <a:r>
              <a:rPr lang="en-US" sz="3600" dirty="0"/>
              <a:t>usually chaotic to &gt; 1 bit perturbations</a:t>
            </a:r>
          </a:p>
        </p:txBody>
      </p:sp>
    </p:spTree>
    <p:extLst>
      <p:ext uri="{BB962C8B-B14F-4D97-AF65-F5344CB8AC3E}">
        <p14:creationId xmlns:p14="http://schemas.microsoft.com/office/powerpoint/2010/main" val="476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Complexity measures suggest</a:t>
            </a:r>
            <a:br>
              <a:rPr lang="en-US" sz="3600" dirty="0" smtClean="0"/>
            </a:br>
            <a:r>
              <a:rPr lang="en-US" sz="3600" dirty="0" smtClean="0"/>
              <a:t>targeted fuzzing strategies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6575"/>
            <a:ext cx="8524875" cy="4791075"/>
          </a:xfrm>
        </p:spPr>
        <p:txBody>
          <a:bodyPr/>
          <a:lstStyle/>
          <a:p>
            <a:r>
              <a:rPr lang="en-US" dirty="0" smtClean="0"/>
              <a:t>Evolved and designed systems have coherence that makes it useful to fuzz in “simpler” spaces</a:t>
            </a:r>
          </a:p>
          <a:p>
            <a:r>
              <a:rPr lang="en-US" dirty="0" smtClean="0"/>
              <a:t>Example: Fuzzing string recognizer with patterns </a:t>
            </a:r>
            <a:r>
              <a:rPr lang="en-US" i="1" dirty="0" smtClean="0"/>
              <a:t>close to gold string </a:t>
            </a:r>
            <a:r>
              <a:rPr lang="en-US" dirty="0" smtClean="0"/>
              <a:t>is more likely to find faults</a:t>
            </a:r>
          </a:p>
          <a:p>
            <a:pPr marL="4468813"/>
            <a:r>
              <a:rPr lang="en-US" dirty="0" smtClean="0"/>
              <a:t>More generally: Inputs that have a </a:t>
            </a:r>
            <a:r>
              <a:rPr lang="en-US" i="1" dirty="0" smtClean="0"/>
              <a:t>simple description </a:t>
            </a:r>
            <a:r>
              <a:rPr lang="en-US" dirty="0" smtClean="0"/>
              <a:t>(relative to available information) should be targeted for coverage because they form a smaller “corner” space (also more attractive to attacker)</a:t>
            </a:r>
            <a:endParaRPr lang="en-US" dirty="0"/>
          </a:p>
        </p:txBody>
      </p:sp>
      <p:pic>
        <p:nvPicPr>
          <p:cNvPr id="4" name="Picture 3" descr="easy-hard-faul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2963232"/>
            <a:ext cx="3536840" cy="347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9038" y="4253419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description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2941" y="4841955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Complex description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 rot="18668042">
            <a:off x="262942" y="3058905"/>
            <a:ext cx="3037750" cy="23574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020803"/>
              </a:avLst>
            </a:prstTxWarp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Input space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FD6F12BA-6162-4B87-927E-585D03A1D97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analysis of diverse string recognizers exposes voting benefit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2" y="1219200"/>
            <a:ext cx="817080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0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59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to assure trust for</a:t>
            </a:r>
            <a:br>
              <a:rPr lang="en-US" dirty="0" smtClean="0"/>
            </a:br>
            <a:r>
              <a:rPr lang="en-US" dirty="0" smtClean="0"/>
              <a:t>high-consequence information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high-consequence systems</a:t>
            </a:r>
            <a:br>
              <a:rPr lang="en-US" dirty="0" smtClean="0"/>
            </a:br>
            <a:r>
              <a:rPr lang="en-US" dirty="0" smtClean="0"/>
              <a:t>incorporate </a:t>
            </a:r>
            <a:r>
              <a:rPr lang="en-US" dirty="0" smtClean="0">
                <a:solidFill>
                  <a:srgbClr val="0000FF"/>
                </a:solidFill>
              </a:rPr>
              <a:t>digital components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exhaustive testing/simulation</a:t>
            </a:r>
            <a:br>
              <a:rPr lang="en-US" dirty="0" smtClean="0"/>
            </a:br>
            <a:r>
              <a:rPr lang="en-US" dirty="0" smtClean="0"/>
              <a:t>becomes infeasible</a:t>
            </a:r>
          </a:p>
          <a:p>
            <a:endParaRPr lang="en-US" dirty="0" smtClean="0"/>
          </a:p>
          <a:p>
            <a:r>
              <a:rPr lang="en-US" dirty="0" smtClean="0"/>
              <a:t>Assessing trust in such systems is vital for Sandia 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03867" y="1422238"/>
            <a:ext cx="2501933" cy="988949"/>
            <a:chOff x="3681687" y="3200400"/>
            <a:chExt cx="3252513" cy="11410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51170" y="3200400"/>
              <a:ext cx="1383030" cy="11410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1687" y="3200400"/>
              <a:ext cx="676953" cy="10974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64381" y="3478533"/>
              <a:ext cx="685799" cy="63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63886" y="2491279"/>
            <a:ext cx="4005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Simple calculator has more possible states than number of particles in known universe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fig4_ro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5026" y="3987799"/>
            <a:ext cx="1828800" cy="1358900"/>
          </a:xfrm>
          <a:prstGeom prst="rect">
            <a:avLst/>
          </a:prstGeom>
        </p:spPr>
      </p:pic>
      <p:pic>
        <p:nvPicPr>
          <p:cNvPr id="11" name="Picture 10" descr="Sandia's long row of Red Storm cabinets give hints of the&#10;supercomputer's dazzling scalability.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44" y="4130409"/>
            <a:ext cx="1662005" cy="11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jmayo\Local Settings\Temporary Internet Files\Content.IE5\ALN4XOB6\MP900442296[1].jpg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2862" y="4130409"/>
            <a:ext cx="1828665" cy="11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42146" y="5470070"/>
            <a:ext cx="223456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Nuclear weapons (NW)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6318" y="5470069"/>
            <a:ext cx="17290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Cyber/computing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524" y="5470068"/>
            <a:ext cx="20493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Energy infrastructure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to verify increasingly complex behavioral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8740"/>
            <a:ext cx="8395181" cy="4847424"/>
          </a:xfrm>
        </p:spPr>
        <p:txBody>
          <a:bodyPr/>
          <a:lstStyle/>
          <a:p>
            <a:r>
              <a:rPr lang="en-US" dirty="0" smtClean="0"/>
              <a:t>Analyses often must address system reliability, safety, and security in both </a:t>
            </a:r>
            <a:r>
              <a:rPr lang="en-US" dirty="0" smtClean="0">
                <a:solidFill>
                  <a:srgbClr val="0000FF"/>
                </a:solidFill>
              </a:rPr>
              <a:t>nominal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FF"/>
                </a:solidFill>
              </a:rPr>
              <a:t>extreme</a:t>
            </a:r>
            <a:r>
              <a:rPr lang="en-US" dirty="0" smtClean="0"/>
              <a:t> physical environments</a:t>
            </a:r>
          </a:p>
          <a:p>
            <a:endParaRPr lang="en-US" sz="400" dirty="0" smtClean="0"/>
          </a:p>
          <a:p>
            <a:r>
              <a:rPr lang="en-US" dirty="0" smtClean="0"/>
              <a:t>Most effort </a:t>
            </a:r>
            <a:r>
              <a:rPr lang="en-US" dirty="0"/>
              <a:t>in </a:t>
            </a:r>
            <a:r>
              <a:rPr lang="en-US" b="1" dirty="0"/>
              <a:t>physical</a:t>
            </a:r>
            <a:r>
              <a:rPr lang="en-US" dirty="0"/>
              <a:t> NW </a:t>
            </a:r>
            <a:r>
              <a:rPr lang="en-US" dirty="0" smtClean="0"/>
              <a:t>design is for extreme environments</a:t>
            </a:r>
            <a:endParaRPr lang="en-US" dirty="0"/>
          </a:p>
          <a:p>
            <a:pPr lvl="1"/>
            <a:r>
              <a:rPr lang="en-US" dirty="0"/>
              <a:t>All the more need to address this issue when it’s coupled </a:t>
            </a:r>
            <a:r>
              <a:rPr lang="en-US" dirty="0" smtClean="0"/>
              <a:t>to a </a:t>
            </a:r>
            <a:r>
              <a:rPr lang="en-US" dirty="0"/>
              <a:t>vast </a:t>
            </a:r>
            <a:r>
              <a:rPr lang="en-US" dirty="0">
                <a:solidFill>
                  <a:srgbClr val="0000FF"/>
                </a:solidFill>
              </a:rPr>
              <a:t>digital state </a:t>
            </a:r>
            <a:r>
              <a:rPr lang="en-US" dirty="0" smtClean="0">
                <a:solidFill>
                  <a:srgbClr val="0000FF"/>
                </a:solidFill>
              </a:rPr>
              <a:t>space </a:t>
            </a:r>
            <a:r>
              <a:rPr lang="en-US" dirty="0"/>
              <a:t>– yielding a</a:t>
            </a:r>
            <a:r>
              <a:rPr lang="en-US" dirty="0">
                <a:solidFill>
                  <a:srgbClr val="30A6CD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cyber-physical system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Formal methods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FF"/>
                </a:solidFill>
              </a:rPr>
              <a:t>complexity theory </a:t>
            </a:r>
            <a:r>
              <a:rPr lang="en-US" dirty="0" smtClean="0"/>
              <a:t>can help address the design space of cyber-physical information systems, verifying requirements </a:t>
            </a:r>
            <a:r>
              <a:rPr lang="en-US" dirty="0" smtClean="0">
                <a:solidFill>
                  <a:srgbClr val="0000FF"/>
                </a:solidFill>
              </a:rPr>
              <a:t>infeasible to cover by testing/simulation</a:t>
            </a:r>
          </a:p>
          <a:p>
            <a:pPr lvl="1"/>
            <a:endParaRPr lang="en-US" sz="200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Example coming up: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Modeling the </a:t>
            </a:r>
            <a:r>
              <a:rPr lang="en-US" dirty="0" smtClean="0">
                <a:solidFill>
                  <a:srgbClr val="0000FF"/>
                </a:solidFill>
              </a:rPr>
              <a:t>digital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response </a:t>
            </a:r>
            <a:r>
              <a:rPr lang="en-US" dirty="0" smtClean="0">
                <a:solidFill>
                  <a:srgbClr val="000000"/>
                </a:solidFill>
              </a:rPr>
              <a:t>of electronics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radiation-induced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upsets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2" name="Picture 21" descr="gate-gamma.png"/>
          <p:cNvPicPr>
            <a:picLocks noChangeAspect="1"/>
          </p:cNvPicPr>
          <p:nvPr/>
        </p:nvPicPr>
        <p:blipFill rotWithShape="1">
          <a:blip r:embed="rId2" cstate="print"/>
          <a:srcRect l="6941" t="18092"/>
          <a:stretch/>
        </p:blipFill>
        <p:spPr>
          <a:xfrm>
            <a:off x="4060154" y="4573533"/>
            <a:ext cx="3228357" cy="23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8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to verify increasingly complex behavioral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4533" y="4306236"/>
            <a:ext cx="2115980" cy="1034274"/>
          </a:xfrm>
          <a:prstGeom prst="rect">
            <a:avLst/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89"/>
          <p:cNvGrpSpPr/>
          <p:nvPr/>
        </p:nvGrpSpPr>
        <p:grpSpPr>
          <a:xfrm>
            <a:off x="2816512" y="2229499"/>
            <a:ext cx="3026952" cy="3210591"/>
            <a:chOff x="1270731" y="3061190"/>
            <a:chExt cx="3026952" cy="321059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828860" y="3061190"/>
              <a:ext cx="0" cy="3206505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373678" y="3061190"/>
              <a:ext cx="0" cy="3210591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926098" y="3061190"/>
              <a:ext cx="0" cy="3206505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474732" y="3061190"/>
              <a:ext cx="0" cy="3202419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4023366" y="3061190"/>
              <a:ext cx="0" cy="3202419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1280196" y="5714975"/>
              <a:ext cx="3017487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>
              <a:off x="1280196" y="5166341"/>
              <a:ext cx="3017487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flipH="1">
              <a:off x="1280196" y="4617707"/>
              <a:ext cx="3017487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1280196" y="4069073"/>
              <a:ext cx="3017487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 flipV="1">
              <a:off x="1270731" y="3428999"/>
              <a:ext cx="3026952" cy="1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65000"/>
                </a:sys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Oval 16"/>
          <p:cNvSpPr/>
          <p:nvPr/>
        </p:nvSpPr>
        <p:spPr bwMode="auto">
          <a:xfrm>
            <a:off x="3887028" y="3218549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351781" y="3218548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997674" y="2574449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437650" y="2574450"/>
            <a:ext cx="45719" cy="45719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891791" y="2579210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342210" y="2569685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2460181" y="3740309"/>
            <a:ext cx="3200400" cy="1600200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901432" y="5339283"/>
            <a:ext cx="3582105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2901432" y="1883177"/>
            <a:ext cx="3101" cy="3479292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934903" y="4663021"/>
            <a:ext cx="1234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Device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6440" y="1225724"/>
            <a:ext cx="14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Requirements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 rot="2100000">
            <a:off x="3143062" y="5448035"/>
            <a:ext cx="644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2100000">
            <a:off x="3643776" y="5546282"/>
            <a:ext cx="987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Logic Array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 rot="2100000">
            <a:off x="4277020" y="541485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 rot="2100000">
            <a:off x="4817917" y="5421216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 rot="2100000">
            <a:off x="5320640" y="5496966"/>
            <a:ext cx="81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 rot="2100000">
            <a:off x="1718861" y="3388092"/>
            <a:ext cx="1252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Safety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 rot="2100000">
            <a:off x="2160023" y="4082783"/>
            <a:ext cx="766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 rot="2100000">
            <a:off x="2464232" y="4694670"/>
            <a:ext cx="432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 rot="2100000">
            <a:off x="1195956" y="2666717"/>
            <a:ext cx="1832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Critical Infrastructure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 rot="2100000">
            <a:off x="1437127" y="2120437"/>
            <a:ext cx="1562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Survival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51972" y="486042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3896599" y="486042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451900" y="486042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996732" y="486042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545256" y="4859446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351781" y="431083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3896599" y="4313222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4449034" y="431083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4997674" y="4313222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550058" y="4308437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351972" y="3761643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896599" y="376115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443323" y="3762544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993852" y="3763156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5548623" y="3763156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4449034" y="3213788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997652" y="3214522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5542909" y="3213788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547188" y="2574448"/>
            <a:ext cx="45720" cy="4572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2919762" y="2149634"/>
            <a:ext cx="2652713" cy="1828800"/>
          </a:xfrm>
          <a:custGeom>
            <a:avLst/>
            <a:gdLst>
              <a:gd name="connsiteX0" fmla="*/ 0 w 2652713"/>
              <a:gd name="connsiteY0" fmla="*/ 1828800 h 1828800"/>
              <a:gd name="connsiteX1" fmla="*/ 2650332 w 2652713"/>
              <a:gd name="connsiteY1" fmla="*/ 345281 h 1828800"/>
              <a:gd name="connsiteX2" fmla="*/ 2652713 w 2652713"/>
              <a:gd name="connsiteY2" fmla="*/ 0 h 1828800"/>
              <a:gd name="connsiteX3" fmla="*/ 2382 w 2652713"/>
              <a:gd name="connsiteY3" fmla="*/ 0 h 1828800"/>
              <a:gd name="connsiteX4" fmla="*/ 0 w 2652713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713" h="1828800">
                <a:moveTo>
                  <a:pt x="0" y="1828800"/>
                </a:moveTo>
                <a:lnTo>
                  <a:pt x="2650332" y="345281"/>
                </a:lnTo>
                <a:cubicBezTo>
                  <a:pt x="2651126" y="230187"/>
                  <a:pt x="2651919" y="115094"/>
                  <a:pt x="2652713" y="0"/>
                </a:cubicBezTo>
                <a:lnTo>
                  <a:pt x="2382" y="0"/>
                </a:lnTo>
                <a:lnTo>
                  <a:pt x="0" y="1828800"/>
                </a:lnTo>
                <a:close/>
              </a:path>
            </a:pathLst>
          </a:cu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83000">
                <a:srgbClr val="4F81BD">
                  <a:tint val="44500"/>
                  <a:satMod val="160000"/>
                  <a:alpha val="48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13500000" scaled="1"/>
            <a:tileRect/>
          </a:gradFill>
          <a:ln w="254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 rot="19842532">
            <a:off x="3143238" y="2749592"/>
            <a:ext cx="1427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Infeasible Region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2919762" y="2188210"/>
            <a:ext cx="3198019" cy="1790893"/>
          </a:xfrm>
          <a:prstGeom prst="line">
            <a:avLst/>
          </a:prstGeom>
          <a:noFill/>
          <a:ln w="9525" cap="flat" cmpd="sng" algn="ctr">
            <a:solidFill>
              <a:srgbClr val="4F81BD">
                <a:lumMod val="7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 rot="19842532">
            <a:off x="5650801" y="1983059"/>
            <a:ext cx="8771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Kolmogorov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Limit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01432" y="2884097"/>
            <a:ext cx="2819842" cy="1426353"/>
            <a:chOff x="2812446" y="3109856"/>
            <a:chExt cx="2819842" cy="1426353"/>
          </a:xfrm>
        </p:grpSpPr>
        <p:sp>
          <p:nvSpPr>
            <p:cNvPr id="63" name="Freeform 62"/>
            <p:cNvSpPr/>
            <p:nvPr/>
          </p:nvSpPr>
          <p:spPr>
            <a:xfrm>
              <a:off x="2812446" y="3375580"/>
              <a:ext cx="2092421" cy="1160629"/>
            </a:xfrm>
            <a:custGeom>
              <a:avLst/>
              <a:gdLst>
                <a:gd name="connsiteX0" fmla="*/ 0 w 4132028"/>
                <a:gd name="connsiteY0" fmla="*/ 1012466 h 2894275"/>
                <a:gd name="connsiteX1" fmla="*/ 548640 w 4132028"/>
                <a:gd name="connsiteY1" fmla="*/ 702365 h 2894275"/>
                <a:gd name="connsiteX2" fmla="*/ 1327868 w 4132028"/>
                <a:gd name="connsiteY2" fmla="*/ 265044 h 2894275"/>
                <a:gd name="connsiteX3" fmla="*/ 1637969 w 4132028"/>
                <a:gd name="connsiteY3" fmla="*/ 129871 h 2894275"/>
                <a:gd name="connsiteX4" fmla="*/ 1900362 w 4132028"/>
                <a:gd name="connsiteY4" fmla="*/ 161677 h 2894275"/>
                <a:gd name="connsiteX5" fmla="*/ 3061252 w 4132028"/>
                <a:gd name="connsiteY5" fmla="*/ 1099931 h 2894275"/>
                <a:gd name="connsiteX6" fmla="*/ 3959750 w 4132028"/>
                <a:gd name="connsiteY6" fmla="*/ 2602727 h 2894275"/>
                <a:gd name="connsiteX7" fmla="*/ 4094922 w 4132028"/>
                <a:gd name="connsiteY7" fmla="*/ 2849218 h 2894275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327868 w 4132028"/>
                <a:gd name="connsiteY2" fmla="*/ 261689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31510 h 2913319"/>
                <a:gd name="connsiteX1" fmla="*/ 548640 w 4132028"/>
                <a:gd name="connsiteY1" fmla="*/ 721409 h 2913319"/>
                <a:gd name="connsiteX2" fmla="*/ 1327868 w 4132028"/>
                <a:gd name="connsiteY2" fmla="*/ 284088 h 2913319"/>
                <a:gd name="connsiteX3" fmla="*/ 1718271 w 4132028"/>
                <a:gd name="connsiteY3" fmla="*/ 34646 h 2913319"/>
                <a:gd name="connsiteX4" fmla="*/ 1900362 w 4132028"/>
                <a:gd name="connsiteY4" fmla="*/ 180721 h 2913319"/>
                <a:gd name="connsiteX5" fmla="*/ 3061252 w 4132028"/>
                <a:gd name="connsiteY5" fmla="*/ 1118975 h 2913319"/>
                <a:gd name="connsiteX6" fmla="*/ 3959750 w 4132028"/>
                <a:gd name="connsiteY6" fmla="*/ 2621771 h 2913319"/>
                <a:gd name="connsiteX7" fmla="*/ 4094922 w 4132028"/>
                <a:gd name="connsiteY7" fmla="*/ 2868262 h 2913319"/>
                <a:gd name="connsiteX0" fmla="*/ 0 w 4132028"/>
                <a:gd name="connsiteY0" fmla="*/ 1031510 h 2913319"/>
                <a:gd name="connsiteX1" fmla="*/ 548640 w 4132028"/>
                <a:gd name="connsiteY1" fmla="*/ 721409 h 2913319"/>
                <a:gd name="connsiteX2" fmla="*/ 1327868 w 4132028"/>
                <a:gd name="connsiteY2" fmla="*/ 284088 h 2913319"/>
                <a:gd name="connsiteX3" fmla="*/ 1718271 w 4132028"/>
                <a:gd name="connsiteY3" fmla="*/ 34646 h 2913319"/>
                <a:gd name="connsiteX4" fmla="*/ 1900362 w 4132028"/>
                <a:gd name="connsiteY4" fmla="*/ 180721 h 2913319"/>
                <a:gd name="connsiteX5" fmla="*/ 3061252 w 4132028"/>
                <a:gd name="connsiteY5" fmla="*/ 1118975 h 2913319"/>
                <a:gd name="connsiteX6" fmla="*/ 3959750 w 4132028"/>
                <a:gd name="connsiteY6" fmla="*/ 2621771 h 2913319"/>
                <a:gd name="connsiteX7" fmla="*/ 4094922 w 4132028"/>
                <a:gd name="connsiteY7" fmla="*/ 2868262 h 2913319"/>
                <a:gd name="connsiteX0" fmla="*/ 0 w 4132028"/>
                <a:gd name="connsiteY0" fmla="*/ 1031510 h 2913319"/>
                <a:gd name="connsiteX1" fmla="*/ 548640 w 4132028"/>
                <a:gd name="connsiteY1" fmla="*/ 721409 h 2913319"/>
                <a:gd name="connsiteX2" fmla="*/ 1327868 w 4132028"/>
                <a:gd name="connsiteY2" fmla="*/ 284088 h 2913319"/>
                <a:gd name="connsiteX3" fmla="*/ 1718271 w 4132028"/>
                <a:gd name="connsiteY3" fmla="*/ 34646 h 2913319"/>
                <a:gd name="connsiteX4" fmla="*/ 1900362 w 4132028"/>
                <a:gd name="connsiteY4" fmla="*/ 180721 h 2913319"/>
                <a:gd name="connsiteX5" fmla="*/ 3061252 w 4132028"/>
                <a:gd name="connsiteY5" fmla="*/ 1118975 h 2913319"/>
                <a:gd name="connsiteX6" fmla="*/ 3959750 w 4132028"/>
                <a:gd name="connsiteY6" fmla="*/ 2621771 h 2913319"/>
                <a:gd name="connsiteX7" fmla="*/ 4094922 w 4132028"/>
                <a:gd name="connsiteY7" fmla="*/ 2868262 h 2913319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327868 w 4132028"/>
                <a:gd name="connsiteY2" fmla="*/ 261689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327868 w 4132028"/>
                <a:gd name="connsiteY2" fmla="*/ 261689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327868 w 4132028"/>
                <a:gd name="connsiteY2" fmla="*/ 261689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327868 w 4132028"/>
                <a:gd name="connsiteY2" fmla="*/ 261689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138170 w 4132028"/>
                <a:gd name="connsiteY2" fmla="*/ 383830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718271 w 4132028"/>
                <a:gd name="connsiteY3" fmla="*/ 146646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718271 w 4132028"/>
                <a:gd name="connsiteY3" fmla="*/ 146645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718271 w 4132028"/>
                <a:gd name="connsiteY3" fmla="*/ 146645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718271 w 4132028"/>
                <a:gd name="connsiteY3" fmla="*/ 146645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718271 w 4132028"/>
                <a:gd name="connsiteY3" fmla="*/ 146645 h 2890920"/>
                <a:gd name="connsiteX4" fmla="*/ 1900362 w 4132028"/>
                <a:gd name="connsiteY4" fmla="*/ 158322 h 2890920"/>
                <a:gd name="connsiteX5" fmla="*/ 3061252 w 4132028"/>
                <a:gd name="connsiteY5" fmla="*/ 1096576 h 2890920"/>
                <a:gd name="connsiteX6" fmla="*/ 3959750 w 4132028"/>
                <a:gd name="connsiteY6" fmla="*/ 2599372 h 2890920"/>
                <a:gd name="connsiteX7" fmla="*/ 4094922 w 4132028"/>
                <a:gd name="connsiteY7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900362 w 4132028"/>
                <a:gd name="connsiteY3" fmla="*/ 158322 h 2890920"/>
                <a:gd name="connsiteX4" fmla="*/ 3061252 w 4132028"/>
                <a:gd name="connsiteY4" fmla="*/ 1096576 h 2890920"/>
                <a:gd name="connsiteX5" fmla="*/ 3959750 w 4132028"/>
                <a:gd name="connsiteY5" fmla="*/ 2599372 h 2890920"/>
                <a:gd name="connsiteX6" fmla="*/ 4094922 w 4132028"/>
                <a:gd name="connsiteY6" fmla="*/ 2845863 h 2890920"/>
                <a:gd name="connsiteX0" fmla="*/ 0 w 4132028"/>
                <a:gd name="connsiteY0" fmla="*/ 1009111 h 2890920"/>
                <a:gd name="connsiteX1" fmla="*/ 548640 w 4132028"/>
                <a:gd name="connsiteY1" fmla="*/ 699010 h 2890920"/>
                <a:gd name="connsiteX2" fmla="*/ 1525951 w 4132028"/>
                <a:gd name="connsiteY2" fmla="*/ 146645 h 2890920"/>
                <a:gd name="connsiteX3" fmla="*/ 1900362 w 4132028"/>
                <a:gd name="connsiteY3" fmla="*/ 158322 h 2890920"/>
                <a:gd name="connsiteX4" fmla="*/ 3061252 w 4132028"/>
                <a:gd name="connsiteY4" fmla="*/ 1096576 h 2890920"/>
                <a:gd name="connsiteX5" fmla="*/ 3959750 w 4132028"/>
                <a:gd name="connsiteY5" fmla="*/ 2599372 h 2890920"/>
                <a:gd name="connsiteX6" fmla="*/ 4094922 w 4132028"/>
                <a:gd name="connsiteY6" fmla="*/ 2845863 h 2890920"/>
                <a:gd name="connsiteX0" fmla="*/ 0 w 4132028"/>
                <a:gd name="connsiteY0" fmla="*/ 990258 h 2872067"/>
                <a:gd name="connsiteX1" fmla="*/ 548640 w 4132028"/>
                <a:gd name="connsiteY1" fmla="*/ 680157 h 2872067"/>
                <a:gd name="connsiteX2" fmla="*/ 1525951 w 4132028"/>
                <a:gd name="connsiteY2" fmla="*/ 127792 h 2872067"/>
                <a:gd name="connsiteX3" fmla="*/ 1900362 w 4132028"/>
                <a:gd name="connsiteY3" fmla="*/ 139469 h 2872067"/>
                <a:gd name="connsiteX4" fmla="*/ 3061252 w 4132028"/>
                <a:gd name="connsiteY4" fmla="*/ 1077723 h 2872067"/>
                <a:gd name="connsiteX5" fmla="*/ 3959750 w 4132028"/>
                <a:gd name="connsiteY5" fmla="*/ 2580519 h 2872067"/>
                <a:gd name="connsiteX6" fmla="*/ 4094922 w 4132028"/>
                <a:gd name="connsiteY6" fmla="*/ 2827010 h 2872067"/>
                <a:gd name="connsiteX0" fmla="*/ 0 w 4132028"/>
                <a:gd name="connsiteY0" fmla="*/ 963454 h 2845263"/>
                <a:gd name="connsiteX1" fmla="*/ 548640 w 4132028"/>
                <a:gd name="connsiteY1" fmla="*/ 653353 h 2845263"/>
                <a:gd name="connsiteX2" fmla="*/ 1525951 w 4132028"/>
                <a:gd name="connsiteY2" fmla="*/ 100988 h 2845263"/>
                <a:gd name="connsiteX3" fmla="*/ 1900362 w 4132028"/>
                <a:gd name="connsiteY3" fmla="*/ 112665 h 2845263"/>
                <a:gd name="connsiteX4" fmla="*/ 3061252 w 4132028"/>
                <a:gd name="connsiteY4" fmla="*/ 1050919 h 2845263"/>
                <a:gd name="connsiteX5" fmla="*/ 3959750 w 4132028"/>
                <a:gd name="connsiteY5" fmla="*/ 2553715 h 2845263"/>
                <a:gd name="connsiteX6" fmla="*/ 4094922 w 4132028"/>
                <a:gd name="connsiteY6" fmla="*/ 2800206 h 2845263"/>
                <a:gd name="connsiteX0" fmla="*/ 0 w 4132028"/>
                <a:gd name="connsiteY0" fmla="*/ 963454 h 2845263"/>
                <a:gd name="connsiteX1" fmla="*/ 548640 w 4132028"/>
                <a:gd name="connsiteY1" fmla="*/ 653353 h 2845263"/>
                <a:gd name="connsiteX2" fmla="*/ 1525951 w 4132028"/>
                <a:gd name="connsiteY2" fmla="*/ 100988 h 2845263"/>
                <a:gd name="connsiteX3" fmla="*/ 1900362 w 4132028"/>
                <a:gd name="connsiteY3" fmla="*/ 112665 h 2845263"/>
                <a:gd name="connsiteX4" fmla="*/ 3061252 w 4132028"/>
                <a:gd name="connsiteY4" fmla="*/ 1050919 h 2845263"/>
                <a:gd name="connsiteX5" fmla="*/ 3959750 w 4132028"/>
                <a:gd name="connsiteY5" fmla="*/ 2553715 h 2845263"/>
                <a:gd name="connsiteX6" fmla="*/ 4094922 w 4132028"/>
                <a:gd name="connsiteY6" fmla="*/ 2800206 h 2845263"/>
                <a:gd name="connsiteX0" fmla="*/ 0 w 4150581"/>
                <a:gd name="connsiteY0" fmla="*/ 963454 h 2846453"/>
                <a:gd name="connsiteX1" fmla="*/ 548640 w 4150581"/>
                <a:gd name="connsiteY1" fmla="*/ 653353 h 2846453"/>
                <a:gd name="connsiteX2" fmla="*/ 1525951 w 4150581"/>
                <a:gd name="connsiteY2" fmla="*/ 100988 h 2846453"/>
                <a:gd name="connsiteX3" fmla="*/ 1900362 w 4150581"/>
                <a:gd name="connsiteY3" fmla="*/ 112665 h 2846453"/>
                <a:gd name="connsiteX4" fmla="*/ 3061252 w 4150581"/>
                <a:gd name="connsiteY4" fmla="*/ 1050919 h 2846453"/>
                <a:gd name="connsiteX5" fmla="*/ 3959750 w 4150581"/>
                <a:gd name="connsiteY5" fmla="*/ 2553715 h 2846453"/>
                <a:gd name="connsiteX6" fmla="*/ 4132028 w 4150581"/>
                <a:gd name="connsiteY6" fmla="*/ 2807349 h 2846453"/>
                <a:gd name="connsiteX0" fmla="*/ 0 w 4169134"/>
                <a:gd name="connsiteY0" fmla="*/ 963454 h 2846453"/>
                <a:gd name="connsiteX1" fmla="*/ 548640 w 4169134"/>
                <a:gd name="connsiteY1" fmla="*/ 653353 h 2846453"/>
                <a:gd name="connsiteX2" fmla="*/ 1525951 w 4169134"/>
                <a:gd name="connsiteY2" fmla="*/ 100988 h 2846453"/>
                <a:gd name="connsiteX3" fmla="*/ 1900362 w 4169134"/>
                <a:gd name="connsiteY3" fmla="*/ 112665 h 2846453"/>
                <a:gd name="connsiteX4" fmla="*/ 3061252 w 4169134"/>
                <a:gd name="connsiteY4" fmla="*/ 1050919 h 2846453"/>
                <a:gd name="connsiteX5" fmla="*/ 3959750 w 4169134"/>
                <a:gd name="connsiteY5" fmla="*/ 2553715 h 2846453"/>
                <a:gd name="connsiteX6" fmla="*/ 4150581 w 4169134"/>
                <a:gd name="connsiteY6" fmla="*/ 2807349 h 2846453"/>
                <a:gd name="connsiteX0" fmla="*/ 0 w 4178410"/>
                <a:gd name="connsiteY0" fmla="*/ 963454 h 2851081"/>
                <a:gd name="connsiteX1" fmla="*/ 548640 w 4178410"/>
                <a:gd name="connsiteY1" fmla="*/ 653353 h 2851081"/>
                <a:gd name="connsiteX2" fmla="*/ 1525951 w 4178410"/>
                <a:gd name="connsiteY2" fmla="*/ 100988 h 2851081"/>
                <a:gd name="connsiteX3" fmla="*/ 1900362 w 4178410"/>
                <a:gd name="connsiteY3" fmla="*/ 112665 h 2851081"/>
                <a:gd name="connsiteX4" fmla="*/ 3061252 w 4178410"/>
                <a:gd name="connsiteY4" fmla="*/ 1050919 h 2851081"/>
                <a:gd name="connsiteX5" fmla="*/ 3959750 w 4178410"/>
                <a:gd name="connsiteY5" fmla="*/ 2553715 h 2851081"/>
                <a:gd name="connsiteX6" fmla="*/ 4150581 w 4178410"/>
                <a:gd name="connsiteY6" fmla="*/ 2807349 h 2851081"/>
                <a:gd name="connsiteX7" fmla="*/ 4126726 w 4178410"/>
                <a:gd name="connsiteY7" fmla="*/ 2816107 h 2851081"/>
                <a:gd name="connsiteX0" fmla="*/ 0 w 4804649"/>
                <a:gd name="connsiteY0" fmla="*/ 963454 h 2849621"/>
                <a:gd name="connsiteX1" fmla="*/ 548640 w 4804649"/>
                <a:gd name="connsiteY1" fmla="*/ 653353 h 2849621"/>
                <a:gd name="connsiteX2" fmla="*/ 1525951 w 4804649"/>
                <a:gd name="connsiteY2" fmla="*/ 100988 h 2849621"/>
                <a:gd name="connsiteX3" fmla="*/ 1900362 w 4804649"/>
                <a:gd name="connsiteY3" fmla="*/ 112665 h 2849621"/>
                <a:gd name="connsiteX4" fmla="*/ 3061252 w 4804649"/>
                <a:gd name="connsiteY4" fmla="*/ 1050919 h 2849621"/>
                <a:gd name="connsiteX5" fmla="*/ 3959750 w 4804649"/>
                <a:gd name="connsiteY5" fmla="*/ 2553715 h 2849621"/>
                <a:gd name="connsiteX6" fmla="*/ 4150581 w 4804649"/>
                <a:gd name="connsiteY6" fmla="*/ 2807349 h 2849621"/>
                <a:gd name="connsiteX7" fmla="*/ 35339 w 4804649"/>
                <a:gd name="connsiteY7" fmla="*/ 2807349 h 2849621"/>
                <a:gd name="connsiteX0" fmla="*/ 0 w 4352392"/>
                <a:gd name="connsiteY0" fmla="*/ 963454 h 2853851"/>
                <a:gd name="connsiteX1" fmla="*/ 548640 w 4352392"/>
                <a:gd name="connsiteY1" fmla="*/ 653353 h 2853851"/>
                <a:gd name="connsiteX2" fmla="*/ 1525951 w 4352392"/>
                <a:gd name="connsiteY2" fmla="*/ 100988 h 2853851"/>
                <a:gd name="connsiteX3" fmla="*/ 1900362 w 4352392"/>
                <a:gd name="connsiteY3" fmla="*/ 112665 h 2853851"/>
                <a:gd name="connsiteX4" fmla="*/ 3061252 w 4352392"/>
                <a:gd name="connsiteY4" fmla="*/ 1050919 h 2853851"/>
                <a:gd name="connsiteX5" fmla="*/ 3959750 w 4352392"/>
                <a:gd name="connsiteY5" fmla="*/ 2553715 h 2853851"/>
                <a:gd name="connsiteX6" fmla="*/ 4150581 w 4352392"/>
                <a:gd name="connsiteY6" fmla="*/ 2807349 h 2853851"/>
                <a:gd name="connsiteX7" fmla="*/ 2748881 w 4352392"/>
                <a:gd name="connsiteY7" fmla="*/ 2832725 h 2853851"/>
                <a:gd name="connsiteX8" fmla="*/ 35339 w 4352392"/>
                <a:gd name="connsiteY8" fmla="*/ 2807349 h 2853851"/>
                <a:gd name="connsiteX0" fmla="*/ 0 w 4352392"/>
                <a:gd name="connsiteY0" fmla="*/ 963454 h 2853851"/>
                <a:gd name="connsiteX1" fmla="*/ 548640 w 4352392"/>
                <a:gd name="connsiteY1" fmla="*/ 653353 h 2853851"/>
                <a:gd name="connsiteX2" fmla="*/ 1525951 w 4352392"/>
                <a:gd name="connsiteY2" fmla="*/ 100988 h 2853851"/>
                <a:gd name="connsiteX3" fmla="*/ 1900362 w 4352392"/>
                <a:gd name="connsiteY3" fmla="*/ 112665 h 2853851"/>
                <a:gd name="connsiteX4" fmla="*/ 3061252 w 4352392"/>
                <a:gd name="connsiteY4" fmla="*/ 1050919 h 2853851"/>
                <a:gd name="connsiteX5" fmla="*/ 3959750 w 4352392"/>
                <a:gd name="connsiteY5" fmla="*/ 2553715 h 2853851"/>
                <a:gd name="connsiteX6" fmla="*/ 4150581 w 4352392"/>
                <a:gd name="connsiteY6" fmla="*/ 2807349 h 2853851"/>
                <a:gd name="connsiteX7" fmla="*/ 2748881 w 4352392"/>
                <a:gd name="connsiteY7" fmla="*/ 2832725 h 2853851"/>
                <a:gd name="connsiteX8" fmla="*/ 35339 w 4352392"/>
                <a:gd name="connsiteY8" fmla="*/ 2807349 h 2853851"/>
                <a:gd name="connsiteX9" fmla="*/ 0 w 4352392"/>
                <a:gd name="connsiteY9" fmla="*/ 963454 h 2853851"/>
                <a:gd name="connsiteX0" fmla="*/ 0 w 4352392"/>
                <a:gd name="connsiteY0" fmla="*/ 963454 h 2853851"/>
                <a:gd name="connsiteX1" fmla="*/ 548640 w 4352392"/>
                <a:gd name="connsiteY1" fmla="*/ 653353 h 2853851"/>
                <a:gd name="connsiteX2" fmla="*/ 1525951 w 4352392"/>
                <a:gd name="connsiteY2" fmla="*/ 100988 h 2853851"/>
                <a:gd name="connsiteX3" fmla="*/ 1900362 w 4352392"/>
                <a:gd name="connsiteY3" fmla="*/ 112665 h 2853851"/>
                <a:gd name="connsiteX4" fmla="*/ 3061252 w 4352392"/>
                <a:gd name="connsiteY4" fmla="*/ 1050919 h 2853851"/>
                <a:gd name="connsiteX5" fmla="*/ 3959750 w 4352392"/>
                <a:gd name="connsiteY5" fmla="*/ 2553715 h 2853851"/>
                <a:gd name="connsiteX6" fmla="*/ 4150581 w 4352392"/>
                <a:gd name="connsiteY6" fmla="*/ 2807349 h 2853851"/>
                <a:gd name="connsiteX7" fmla="*/ 2748881 w 4352392"/>
                <a:gd name="connsiteY7" fmla="*/ 2832725 h 2853851"/>
                <a:gd name="connsiteX8" fmla="*/ 8062 w 4352392"/>
                <a:gd name="connsiteY8" fmla="*/ 1549707 h 2853851"/>
                <a:gd name="connsiteX9" fmla="*/ 0 w 4352392"/>
                <a:gd name="connsiteY9" fmla="*/ 963454 h 2853851"/>
                <a:gd name="connsiteX0" fmla="*/ 0 w 4352392"/>
                <a:gd name="connsiteY0" fmla="*/ 963454 h 2977339"/>
                <a:gd name="connsiteX1" fmla="*/ 548640 w 4352392"/>
                <a:gd name="connsiteY1" fmla="*/ 653353 h 2977339"/>
                <a:gd name="connsiteX2" fmla="*/ 1525951 w 4352392"/>
                <a:gd name="connsiteY2" fmla="*/ 100988 h 2977339"/>
                <a:gd name="connsiteX3" fmla="*/ 1900362 w 4352392"/>
                <a:gd name="connsiteY3" fmla="*/ 112665 h 2977339"/>
                <a:gd name="connsiteX4" fmla="*/ 3061252 w 4352392"/>
                <a:gd name="connsiteY4" fmla="*/ 1050919 h 2977339"/>
                <a:gd name="connsiteX5" fmla="*/ 3959750 w 4352392"/>
                <a:gd name="connsiteY5" fmla="*/ 2553715 h 2977339"/>
                <a:gd name="connsiteX6" fmla="*/ 4150581 w 4352392"/>
                <a:gd name="connsiteY6" fmla="*/ 2807349 h 2977339"/>
                <a:gd name="connsiteX7" fmla="*/ 2748881 w 4352392"/>
                <a:gd name="connsiteY7" fmla="*/ 1533773 h 2977339"/>
                <a:gd name="connsiteX8" fmla="*/ 8062 w 4352392"/>
                <a:gd name="connsiteY8" fmla="*/ 1549707 h 2977339"/>
                <a:gd name="connsiteX9" fmla="*/ 0 w 4352392"/>
                <a:gd name="connsiteY9" fmla="*/ 963454 h 2977339"/>
                <a:gd name="connsiteX0" fmla="*/ 0 w 4352392"/>
                <a:gd name="connsiteY0" fmla="*/ 963454 h 2977339"/>
                <a:gd name="connsiteX1" fmla="*/ 548640 w 4352392"/>
                <a:gd name="connsiteY1" fmla="*/ 653353 h 2977339"/>
                <a:gd name="connsiteX2" fmla="*/ 1525951 w 4352392"/>
                <a:gd name="connsiteY2" fmla="*/ 100988 h 2977339"/>
                <a:gd name="connsiteX3" fmla="*/ 1900362 w 4352392"/>
                <a:gd name="connsiteY3" fmla="*/ 112665 h 2977339"/>
                <a:gd name="connsiteX4" fmla="*/ 3061252 w 4352392"/>
                <a:gd name="connsiteY4" fmla="*/ 1050919 h 2977339"/>
                <a:gd name="connsiteX5" fmla="*/ 3959750 w 4352392"/>
                <a:gd name="connsiteY5" fmla="*/ 2553715 h 2977339"/>
                <a:gd name="connsiteX6" fmla="*/ 4150581 w 4352392"/>
                <a:gd name="connsiteY6" fmla="*/ 2807349 h 2977339"/>
                <a:gd name="connsiteX7" fmla="*/ 2748881 w 4352392"/>
                <a:gd name="connsiteY7" fmla="*/ 1533773 h 2977339"/>
                <a:gd name="connsiteX8" fmla="*/ 8062 w 4352392"/>
                <a:gd name="connsiteY8" fmla="*/ 1549707 h 2977339"/>
                <a:gd name="connsiteX9" fmla="*/ 0 w 4352392"/>
                <a:gd name="connsiteY9" fmla="*/ 963454 h 2977339"/>
                <a:gd name="connsiteX0" fmla="*/ 0 w 4352392"/>
                <a:gd name="connsiteY0" fmla="*/ 963454 h 2977339"/>
                <a:gd name="connsiteX1" fmla="*/ 548640 w 4352392"/>
                <a:gd name="connsiteY1" fmla="*/ 653353 h 2977339"/>
                <a:gd name="connsiteX2" fmla="*/ 1525951 w 4352392"/>
                <a:gd name="connsiteY2" fmla="*/ 100988 h 2977339"/>
                <a:gd name="connsiteX3" fmla="*/ 1900362 w 4352392"/>
                <a:gd name="connsiteY3" fmla="*/ 112665 h 2977339"/>
                <a:gd name="connsiteX4" fmla="*/ 3061252 w 4352392"/>
                <a:gd name="connsiteY4" fmla="*/ 1050919 h 2977339"/>
                <a:gd name="connsiteX5" fmla="*/ 3959750 w 4352392"/>
                <a:gd name="connsiteY5" fmla="*/ 2553715 h 2977339"/>
                <a:gd name="connsiteX6" fmla="*/ 4150581 w 4352392"/>
                <a:gd name="connsiteY6" fmla="*/ 2807349 h 2977339"/>
                <a:gd name="connsiteX7" fmla="*/ 2748881 w 4352392"/>
                <a:gd name="connsiteY7" fmla="*/ 1533773 h 2977339"/>
                <a:gd name="connsiteX8" fmla="*/ 8062 w 4352392"/>
                <a:gd name="connsiteY8" fmla="*/ 1377256 h 2977339"/>
                <a:gd name="connsiteX9" fmla="*/ 0 w 4352392"/>
                <a:gd name="connsiteY9" fmla="*/ 963454 h 2977339"/>
                <a:gd name="connsiteX0" fmla="*/ 0 w 3983888"/>
                <a:gd name="connsiteY0" fmla="*/ 963454 h 2764168"/>
                <a:gd name="connsiteX1" fmla="*/ 548640 w 3983888"/>
                <a:gd name="connsiteY1" fmla="*/ 653353 h 2764168"/>
                <a:gd name="connsiteX2" fmla="*/ 1525951 w 3983888"/>
                <a:gd name="connsiteY2" fmla="*/ 100988 h 2764168"/>
                <a:gd name="connsiteX3" fmla="*/ 1900362 w 3983888"/>
                <a:gd name="connsiteY3" fmla="*/ 112665 h 2764168"/>
                <a:gd name="connsiteX4" fmla="*/ 3061252 w 3983888"/>
                <a:gd name="connsiteY4" fmla="*/ 1050919 h 2764168"/>
                <a:gd name="connsiteX5" fmla="*/ 3959750 w 3983888"/>
                <a:gd name="connsiteY5" fmla="*/ 2553715 h 2764168"/>
                <a:gd name="connsiteX6" fmla="*/ 3206081 w 3983888"/>
                <a:gd name="connsiteY6" fmla="*/ 2313636 h 2764168"/>
                <a:gd name="connsiteX7" fmla="*/ 2748881 w 3983888"/>
                <a:gd name="connsiteY7" fmla="*/ 1533773 h 2764168"/>
                <a:gd name="connsiteX8" fmla="*/ 8062 w 3983888"/>
                <a:gd name="connsiteY8" fmla="*/ 1377256 h 2764168"/>
                <a:gd name="connsiteX9" fmla="*/ 0 w 3983888"/>
                <a:gd name="connsiteY9" fmla="*/ 963454 h 2764168"/>
                <a:gd name="connsiteX0" fmla="*/ 0 w 3434755"/>
                <a:gd name="connsiteY0" fmla="*/ 963454 h 2533359"/>
                <a:gd name="connsiteX1" fmla="*/ 548640 w 3434755"/>
                <a:gd name="connsiteY1" fmla="*/ 653353 h 2533359"/>
                <a:gd name="connsiteX2" fmla="*/ 1525951 w 3434755"/>
                <a:gd name="connsiteY2" fmla="*/ 100988 h 2533359"/>
                <a:gd name="connsiteX3" fmla="*/ 1900362 w 3434755"/>
                <a:gd name="connsiteY3" fmla="*/ 112665 h 2533359"/>
                <a:gd name="connsiteX4" fmla="*/ 3061252 w 3434755"/>
                <a:gd name="connsiteY4" fmla="*/ 1050919 h 2533359"/>
                <a:gd name="connsiteX5" fmla="*/ 3238715 w 3434755"/>
                <a:gd name="connsiteY5" fmla="*/ 215436 h 2533359"/>
                <a:gd name="connsiteX6" fmla="*/ 3206081 w 3434755"/>
                <a:gd name="connsiteY6" fmla="*/ 2313636 h 2533359"/>
                <a:gd name="connsiteX7" fmla="*/ 2748881 w 3434755"/>
                <a:gd name="connsiteY7" fmla="*/ 1533773 h 2533359"/>
                <a:gd name="connsiteX8" fmla="*/ 8062 w 3434755"/>
                <a:gd name="connsiteY8" fmla="*/ 1377256 h 2533359"/>
                <a:gd name="connsiteX9" fmla="*/ 0 w 3434755"/>
                <a:gd name="connsiteY9" fmla="*/ 963454 h 2533359"/>
                <a:gd name="connsiteX0" fmla="*/ 0 w 3434755"/>
                <a:gd name="connsiteY0" fmla="*/ 1269984 h 2839889"/>
                <a:gd name="connsiteX1" fmla="*/ 548640 w 3434755"/>
                <a:gd name="connsiteY1" fmla="*/ 959883 h 2839889"/>
                <a:gd name="connsiteX2" fmla="*/ 1525951 w 3434755"/>
                <a:gd name="connsiteY2" fmla="*/ 407518 h 2839889"/>
                <a:gd name="connsiteX3" fmla="*/ 1900362 w 3434755"/>
                <a:gd name="connsiteY3" fmla="*/ 419195 h 2839889"/>
                <a:gd name="connsiteX4" fmla="*/ 2486141 w 3434755"/>
                <a:gd name="connsiteY4" fmla="*/ 17129 h 2839889"/>
                <a:gd name="connsiteX5" fmla="*/ 3238715 w 3434755"/>
                <a:gd name="connsiteY5" fmla="*/ 521966 h 2839889"/>
                <a:gd name="connsiteX6" fmla="*/ 3206081 w 3434755"/>
                <a:gd name="connsiteY6" fmla="*/ 2620166 h 2839889"/>
                <a:gd name="connsiteX7" fmla="*/ 2748881 w 3434755"/>
                <a:gd name="connsiteY7" fmla="*/ 1840303 h 2839889"/>
                <a:gd name="connsiteX8" fmla="*/ 8062 w 3434755"/>
                <a:gd name="connsiteY8" fmla="*/ 1683786 h 2839889"/>
                <a:gd name="connsiteX9" fmla="*/ 0 w 3434755"/>
                <a:gd name="connsiteY9" fmla="*/ 1269984 h 2839889"/>
                <a:gd name="connsiteX0" fmla="*/ 0 w 3434755"/>
                <a:gd name="connsiteY0" fmla="*/ 1297145 h 2867050"/>
                <a:gd name="connsiteX1" fmla="*/ 548640 w 3434755"/>
                <a:gd name="connsiteY1" fmla="*/ 987044 h 2867050"/>
                <a:gd name="connsiteX2" fmla="*/ 1525951 w 3434755"/>
                <a:gd name="connsiteY2" fmla="*/ 434679 h 2867050"/>
                <a:gd name="connsiteX3" fmla="*/ 1873635 w 3434755"/>
                <a:gd name="connsiteY3" fmla="*/ 283386 h 2867050"/>
                <a:gd name="connsiteX4" fmla="*/ 2486141 w 3434755"/>
                <a:gd name="connsiteY4" fmla="*/ 44290 h 2867050"/>
                <a:gd name="connsiteX5" fmla="*/ 3238715 w 3434755"/>
                <a:gd name="connsiteY5" fmla="*/ 549127 h 2867050"/>
                <a:gd name="connsiteX6" fmla="*/ 3206081 w 3434755"/>
                <a:gd name="connsiteY6" fmla="*/ 2647327 h 2867050"/>
                <a:gd name="connsiteX7" fmla="*/ 2748881 w 3434755"/>
                <a:gd name="connsiteY7" fmla="*/ 1867464 h 2867050"/>
                <a:gd name="connsiteX8" fmla="*/ 8062 w 3434755"/>
                <a:gd name="connsiteY8" fmla="*/ 1710947 h 2867050"/>
                <a:gd name="connsiteX9" fmla="*/ 0 w 3434755"/>
                <a:gd name="connsiteY9" fmla="*/ 1297145 h 2867050"/>
                <a:gd name="connsiteX0" fmla="*/ 0 w 3434755"/>
                <a:gd name="connsiteY0" fmla="*/ 1459268 h 3029173"/>
                <a:gd name="connsiteX1" fmla="*/ 548640 w 3434755"/>
                <a:gd name="connsiteY1" fmla="*/ 1149167 h 3029173"/>
                <a:gd name="connsiteX2" fmla="*/ 1525951 w 3434755"/>
                <a:gd name="connsiteY2" fmla="*/ 596802 h 3029173"/>
                <a:gd name="connsiteX3" fmla="*/ 1873635 w 3434755"/>
                <a:gd name="connsiteY3" fmla="*/ 445509 h 3029173"/>
                <a:gd name="connsiteX4" fmla="*/ 2486141 w 3434755"/>
                <a:gd name="connsiteY4" fmla="*/ 44290 h 3029173"/>
                <a:gd name="connsiteX5" fmla="*/ 3238715 w 3434755"/>
                <a:gd name="connsiteY5" fmla="*/ 711250 h 3029173"/>
                <a:gd name="connsiteX6" fmla="*/ 3206081 w 3434755"/>
                <a:gd name="connsiteY6" fmla="*/ 2809450 h 3029173"/>
                <a:gd name="connsiteX7" fmla="*/ 2748881 w 3434755"/>
                <a:gd name="connsiteY7" fmla="*/ 2029587 h 3029173"/>
                <a:gd name="connsiteX8" fmla="*/ 8062 w 3434755"/>
                <a:gd name="connsiteY8" fmla="*/ 1873070 h 3029173"/>
                <a:gd name="connsiteX9" fmla="*/ 0 w 3434755"/>
                <a:gd name="connsiteY9" fmla="*/ 1459268 h 3029173"/>
                <a:gd name="connsiteX0" fmla="*/ 0 w 3434755"/>
                <a:gd name="connsiteY0" fmla="*/ 1414978 h 2984883"/>
                <a:gd name="connsiteX1" fmla="*/ 548640 w 3434755"/>
                <a:gd name="connsiteY1" fmla="*/ 1104877 h 2984883"/>
                <a:gd name="connsiteX2" fmla="*/ 1525951 w 3434755"/>
                <a:gd name="connsiteY2" fmla="*/ 552512 h 2984883"/>
                <a:gd name="connsiteX3" fmla="*/ 1873635 w 3434755"/>
                <a:gd name="connsiteY3" fmla="*/ 401219 h 2984883"/>
                <a:gd name="connsiteX4" fmla="*/ 2486141 w 3434755"/>
                <a:gd name="connsiteY4" fmla="*/ 0 h 2984883"/>
                <a:gd name="connsiteX5" fmla="*/ 3238715 w 3434755"/>
                <a:gd name="connsiteY5" fmla="*/ 666960 h 2984883"/>
                <a:gd name="connsiteX6" fmla="*/ 3206081 w 3434755"/>
                <a:gd name="connsiteY6" fmla="*/ 2765160 h 2984883"/>
                <a:gd name="connsiteX7" fmla="*/ 2748881 w 3434755"/>
                <a:gd name="connsiteY7" fmla="*/ 1985297 h 2984883"/>
                <a:gd name="connsiteX8" fmla="*/ 8062 w 3434755"/>
                <a:gd name="connsiteY8" fmla="*/ 1828780 h 2984883"/>
                <a:gd name="connsiteX9" fmla="*/ 0 w 3434755"/>
                <a:gd name="connsiteY9" fmla="*/ 1414978 h 2984883"/>
                <a:gd name="connsiteX0" fmla="*/ 0 w 3434755"/>
                <a:gd name="connsiteY0" fmla="*/ 1414978 h 2984883"/>
                <a:gd name="connsiteX1" fmla="*/ 548640 w 3434755"/>
                <a:gd name="connsiteY1" fmla="*/ 1104877 h 2984883"/>
                <a:gd name="connsiteX2" fmla="*/ 1525951 w 3434755"/>
                <a:gd name="connsiteY2" fmla="*/ 552512 h 2984883"/>
                <a:gd name="connsiteX3" fmla="*/ 1873635 w 3434755"/>
                <a:gd name="connsiteY3" fmla="*/ 401219 h 2984883"/>
                <a:gd name="connsiteX4" fmla="*/ 2486141 w 3434755"/>
                <a:gd name="connsiteY4" fmla="*/ 0 h 2984883"/>
                <a:gd name="connsiteX5" fmla="*/ 3238715 w 3434755"/>
                <a:gd name="connsiteY5" fmla="*/ 666960 h 2984883"/>
                <a:gd name="connsiteX6" fmla="*/ 3206081 w 3434755"/>
                <a:gd name="connsiteY6" fmla="*/ 2765160 h 2984883"/>
                <a:gd name="connsiteX7" fmla="*/ 2748881 w 3434755"/>
                <a:gd name="connsiteY7" fmla="*/ 1985297 h 2984883"/>
                <a:gd name="connsiteX8" fmla="*/ 8062 w 3434755"/>
                <a:gd name="connsiteY8" fmla="*/ 1828780 h 2984883"/>
                <a:gd name="connsiteX9" fmla="*/ 0 w 3434755"/>
                <a:gd name="connsiteY9" fmla="*/ 1414978 h 2984883"/>
                <a:gd name="connsiteX0" fmla="*/ 0 w 3434755"/>
                <a:gd name="connsiteY0" fmla="*/ 1414978 h 2984883"/>
                <a:gd name="connsiteX1" fmla="*/ 548640 w 3434755"/>
                <a:gd name="connsiteY1" fmla="*/ 1104877 h 2984883"/>
                <a:gd name="connsiteX2" fmla="*/ 1525951 w 3434755"/>
                <a:gd name="connsiteY2" fmla="*/ 552512 h 2984883"/>
                <a:gd name="connsiteX3" fmla="*/ 1873635 w 3434755"/>
                <a:gd name="connsiteY3" fmla="*/ 401219 h 2984883"/>
                <a:gd name="connsiteX4" fmla="*/ 2486141 w 3434755"/>
                <a:gd name="connsiteY4" fmla="*/ 0 h 2984883"/>
                <a:gd name="connsiteX5" fmla="*/ 3238715 w 3434755"/>
                <a:gd name="connsiteY5" fmla="*/ 666960 h 2984883"/>
                <a:gd name="connsiteX6" fmla="*/ 3206081 w 3434755"/>
                <a:gd name="connsiteY6" fmla="*/ 2765160 h 2984883"/>
                <a:gd name="connsiteX7" fmla="*/ 2748881 w 3434755"/>
                <a:gd name="connsiteY7" fmla="*/ 1985297 h 2984883"/>
                <a:gd name="connsiteX8" fmla="*/ 8062 w 3434755"/>
                <a:gd name="connsiteY8" fmla="*/ 1828780 h 2984883"/>
                <a:gd name="connsiteX9" fmla="*/ 0 w 3434755"/>
                <a:gd name="connsiteY9" fmla="*/ 1414978 h 2984883"/>
                <a:gd name="connsiteX0" fmla="*/ 0 w 3434755"/>
                <a:gd name="connsiteY0" fmla="*/ 1414978 h 2984883"/>
                <a:gd name="connsiteX1" fmla="*/ 548640 w 3434755"/>
                <a:gd name="connsiteY1" fmla="*/ 1104877 h 2984883"/>
                <a:gd name="connsiteX2" fmla="*/ 1525951 w 3434755"/>
                <a:gd name="connsiteY2" fmla="*/ 552512 h 2984883"/>
                <a:gd name="connsiteX3" fmla="*/ 1866828 w 3434755"/>
                <a:gd name="connsiteY3" fmla="*/ 401220 h 2984883"/>
                <a:gd name="connsiteX4" fmla="*/ 2486141 w 3434755"/>
                <a:gd name="connsiteY4" fmla="*/ 0 h 2984883"/>
                <a:gd name="connsiteX5" fmla="*/ 3238715 w 3434755"/>
                <a:gd name="connsiteY5" fmla="*/ 666960 h 2984883"/>
                <a:gd name="connsiteX6" fmla="*/ 3206081 w 3434755"/>
                <a:gd name="connsiteY6" fmla="*/ 2765160 h 2984883"/>
                <a:gd name="connsiteX7" fmla="*/ 2748881 w 3434755"/>
                <a:gd name="connsiteY7" fmla="*/ 1985297 h 2984883"/>
                <a:gd name="connsiteX8" fmla="*/ 8062 w 3434755"/>
                <a:gd name="connsiteY8" fmla="*/ 1828780 h 2984883"/>
                <a:gd name="connsiteX9" fmla="*/ 0 w 3434755"/>
                <a:gd name="connsiteY9" fmla="*/ 1414978 h 2984883"/>
                <a:gd name="connsiteX0" fmla="*/ 0 w 3434755"/>
                <a:gd name="connsiteY0" fmla="*/ 1414978 h 2984883"/>
                <a:gd name="connsiteX1" fmla="*/ 548640 w 3434755"/>
                <a:gd name="connsiteY1" fmla="*/ 1104877 h 2984883"/>
                <a:gd name="connsiteX2" fmla="*/ 1525951 w 3434755"/>
                <a:gd name="connsiteY2" fmla="*/ 552512 h 2984883"/>
                <a:gd name="connsiteX3" fmla="*/ 1866828 w 3434755"/>
                <a:gd name="connsiteY3" fmla="*/ 401220 h 2984883"/>
                <a:gd name="connsiteX4" fmla="*/ 2486141 w 3434755"/>
                <a:gd name="connsiteY4" fmla="*/ 0 h 2984883"/>
                <a:gd name="connsiteX5" fmla="*/ 3238715 w 3434755"/>
                <a:gd name="connsiteY5" fmla="*/ 666960 h 2984883"/>
                <a:gd name="connsiteX6" fmla="*/ 3206081 w 3434755"/>
                <a:gd name="connsiteY6" fmla="*/ 2765160 h 2984883"/>
                <a:gd name="connsiteX7" fmla="*/ 2748881 w 3434755"/>
                <a:gd name="connsiteY7" fmla="*/ 1985297 h 2984883"/>
                <a:gd name="connsiteX8" fmla="*/ 8062 w 3434755"/>
                <a:gd name="connsiteY8" fmla="*/ 1828780 h 2984883"/>
                <a:gd name="connsiteX9" fmla="*/ 0 w 3434755"/>
                <a:gd name="connsiteY9" fmla="*/ 1414978 h 2984883"/>
                <a:gd name="connsiteX0" fmla="*/ 0 w 3434755"/>
                <a:gd name="connsiteY0" fmla="*/ 1414978 h 2984883"/>
                <a:gd name="connsiteX1" fmla="*/ 548640 w 3434755"/>
                <a:gd name="connsiteY1" fmla="*/ 1104877 h 2984883"/>
                <a:gd name="connsiteX2" fmla="*/ 1525951 w 3434755"/>
                <a:gd name="connsiteY2" fmla="*/ 552512 h 2984883"/>
                <a:gd name="connsiteX3" fmla="*/ 1866828 w 3434755"/>
                <a:gd name="connsiteY3" fmla="*/ 401220 h 2984883"/>
                <a:gd name="connsiteX4" fmla="*/ 2486141 w 3434755"/>
                <a:gd name="connsiteY4" fmla="*/ 0 h 2984883"/>
                <a:gd name="connsiteX5" fmla="*/ 3238715 w 3434755"/>
                <a:gd name="connsiteY5" fmla="*/ 666960 h 2984883"/>
                <a:gd name="connsiteX6" fmla="*/ 3206081 w 3434755"/>
                <a:gd name="connsiteY6" fmla="*/ 2765160 h 2984883"/>
                <a:gd name="connsiteX7" fmla="*/ 2748881 w 3434755"/>
                <a:gd name="connsiteY7" fmla="*/ 1985297 h 2984883"/>
                <a:gd name="connsiteX8" fmla="*/ 8062 w 3434755"/>
                <a:gd name="connsiteY8" fmla="*/ 1828780 h 2984883"/>
                <a:gd name="connsiteX9" fmla="*/ 0 w 3434755"/>
                <a:gd name="connsiteY9" fmla="*/ 1414978 h 2984883"/>
                <a:gd name="connsiteX0" fmla="*/ 0 w 3434755"/>
                <a:gd name="connsiteY0" fmla="*/ 1414978 h 2984885"/>
                <a:gd name="connsiteX1" fmla="*/ 548640 w 3434755"/>
                <a:gd name="connsiteY1" fmla="*/ 1104877 h 2984885"/>
                <a:gd name="connsiteX2" fmla="*/ 1525951 w 3434755"/>
                <a:gd name="connsiteY2" fmla="*/ 552512 h 2984885"/>
                <a:gd name="connsiteX3" fmla="*/ 1866828 w 3434755"/>
                <a:gd name="connsiteY3" fmla="*/ 401220 h 2984885"/>
                <a:gd name="connsiteX4" fmla="*/ 2486141 w 3434755"/>
                <a:gd name="connsiteY4" fmla="*/ 0 h 2984885"/>
                <a:gd name="connsiteX5" fmla="*/ 3238715 w 3434755"/>
                <a:gd name="connsiteY5" fmla="*/ 666960 h 2984885"/>
                <a:gd name="connsiteX6" fmla="*/ 3206082 w 3434755"/>
                <a:gd name="connsiteY6" fmla="*/ 2765162 h 2984885"/>
                <a:gd name="connsiteX7" fmla="*/ 2748881 w 3434755"/>
                <a:gd name="connsiteY7" fmla="*/ 1985297 h 2984885"/>
                <a:gd name="connsiteX8" fmla="*/ 8062 w 3434755"/>
                <a:gd name="connsiteY8" fmla="*/ 1828780 h 2984885"/>
                <a:gd name="connsiteX9" fmla="*/ 0 w 3434755"/>
                <a:gd name="connsiteY9" fmla="*/ 1414978 h 2984885"/>
                <a:gd name="connsiteX0" fmla="*/ 0 w 3287323"/>
                <a:gd name="connsiteY0" fmla="*/ 1414978 h 1985297"/>
                <a:gd name="connsiteX1" fmla="*/ 548640 w 3287323"/>
                <a:gd name="connsiteY1" fmla="*/ 1104877 h 1985297"/>
                <a:gd name="connsiteX2" fmla="*/ 1525951 w 3287323"/>
                <a:gd name="connsiteY2" fmla="*/ 552512 h 1985297"/>
                <a:gd name="connsiteX3" fmla="*/ 1866828 w 3287323"/>
                <a:gd name="connsiteY3" fmla="*/ 401220 h 1985297"/>
                <a:gd name="connsiteX4" fmla="*/ 2486141 w 3287323"/>
                <a:gd name="connsiteY4" fmla="*/ 0 h 1985297"/>
                <a:gd name="connsiteX5" fmla="*/ 3238715 w 3287323"/>
                <a:gd name="connsiteY5" fmla="*/ 666960 h 1985297"/>
                <a:gd name="connsiteX6" fmla="*/ 2748881 w 3287323"/>
                <a:gd name="connsiteY6" fmla="*/ 1985297 h 1985297"/>
                <a:gd name="connsiteX7" fmla="*/ 8062 w 3287323"/>
                <a:gd name="connsiteY7" fmla="*/ 1828780 h 1985297"/>
                <a:gd name="connsiteX8" fmla="*/ 0 w 3287323"/>
                <a:gd name="connsiteY8" fmla="*/ 1414978 h 1985297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1866828 w 3262893"/>
                <a:gd name="connsiteY3" fmla="*/ 401220 h 1828780"/>
                <a:gd name="connsiteX4" fmla="*/ 2486141 w 3262893"/>
                <a:gd name="connsiteY4" fmla="*/ 0 h 1828780"/>
                <a:gd name="connsiteX5" fmla="*/ 3238715 w 3262893"/>
                <a:gd name="connsiteY5" fmla="*/ 666960 h 1828780"/>
                <a:gd name="connsiteX6" fmla="*/ 2631210 w 3262893"/>
                <a:gd name="connsiteY6" fmla="*/ 1454615 h 1828780"/>
                <a:gd name="connsiteX7" fmla="*/ 8062 w 3262893"/>
                <a:gd name="connsiteY7" fmla="*/ 1828780 h 1828780"/>
                <a:gd name="connsiteX8" fmla="*/ 0 w 3262893"/>
                <a:gd name="connsiteY8" fmla="*/ 1414978 h 1828780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1866828 w 3262893"/>
                <a:gd name="connsiteY3" fmla="*/ 401220 h 1828780"/>
                <a:gd name="connsiteX4" fmla="*/ 2486141 w 3262893"/>
                <a:gd name="connsiteY4" fmla="*/ 0 h 1828780"/>
                <a:gd name="connsiteX5" fmla="*/ 3238715 w 3262893"/>
                <a:gd name="connsiteY5" fmla="*/ 666960 h 1828780"/>
                <a:gd name="connsiteX6" fmla="*/ 2631210 w 3262893"/>
                <a:gd name="connsiteY6" fmla="*/ 1454615 h 1828780"/>
                <a:gd name="connsiteX7" fmla="*/ 8062 w 3262893"/>
                <a:gd name="connsiteY7" fmla="*/ 1828780 h 1828780"/>
                <a:gd name="connsiteX8" fmla="*/ 0 w 3262893"/>
                <a:gd name="connsiteY8" fmla="*/ 1414978 h 1828780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1866828 w 3262893"/>
                <a:gd name="connsiteY3" fmla="*/ 401220 h 1828780"/>
                <a:gd name="connsiteX4" fmla="*/ 2486141 w 3262893"/>
                <a:gd name="connsiteY4" fmla="*/ 0 h 1828780"/>
                <a:gd name="connsiteX5" fmla="*/ 3238715 w 3262893"/>
                <a:gd name="connsiteY5" fmla="*/ 666960 h 1828780"/>
                <a:gd name="connsiteX6" fmla="*/ 2631210 w 3262893"/>
                <a:gd name="connsiteY6" fmla="*/ 1454615 h 1828780"/>
                <a:gd name="connsiteX7" fmla="*/ 8062 w 3262893"/>
                <a:gd name="connsiteY7" fmla="*/ 1828780 h 1828780"/>
                <a:gd name="connsiteX8" fmla="*/ 0 w 3262893"/>
                <a:gd name="connsiteY8" fmla="*/ 1414978 h 1828780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1866828 w 3262893"/>
                <a:gd name="connsiteY3" fmla="*/ 401220 h 1828780"/>
                <a:gd name="connsiteX4" fmla="*/ 2486141 w 3262893"/>
                <a:gd name="connsiteY4" fmla="*/ 0 h 1828780"/>
                <a:gd name="connsiteX5" fmla="*/ 3238715 w 3262893"/>
                <a:gd name="connsiteY5" fmla="*/ 666960 h 1828780"/>
                <a:gd name="connsiteX6" fmla="*/ 2631210 w 3262893"/>
                <a:gd name="connsiteY6" fmla="*/ 1454615 h 1828780"/>
                <a:gd name="connsiteX7" fmla="*/ 8062 w 3262893"/>
                <a:gd name="connsiteY7" fmla="*/ 1828780 h 1828780"/>
                <a:gd name="connsiteX8" fmla="*/ 0 w 3262893"/>
                <a:gd name="connsiteY8" fmla="*/ 1414978 h 1828780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1866828 w 3262893"/>
                <a:gd name="connsiteY3" fmla="*/ 401220 h 1828780"/>
                <a:gd name="connsiteX4" fmla="*/ 2486141 w 3262893"/>
                <a:gd name="connsiteY4" fmla="*/ 0 h 1828780"/>
                <a:gd name="connsiteX5" fmla="*/ 3238715 w 3262893"/>
                <a:gd name="connsiteY5" fmla="*/ 666960 h 1828780"/>
                <a:gd name="connsiteX6" fmla="*/ 2631210 w 3262893"/>
                <a:gd name="connsiteY6" fmla="*/ 1454615 h 1828780"/>
                <a:gd name="connsiteX7" fmla="*/ 8062 w 3262893"/>
                <a:gd name="connsiteY7" fmla="*/ 1828780 h 1828780"/>
                <a:gd name="connsiteX8" fmla="*/ 0 w 3262893"/>
                <a:gd name="connsiteY8" fmla="*/ 1414978 h 1828780"/>
                <a:gd name="connsiteX0" fmla="*/ 0 w 3262893"/>
                <a:gd name="connsiteY0" fmla="*/ 1434053 h 1847855"/>
                <a:gd name="connsiteX1" fmla="*/ 548640 w 3262893"/>
                <a:gd name="connsiteY1" fmla="*/ 1123952 h 1847855"/>
                <a:gd name="connsiteX2" fmla="*/ 1525951 w 3262893"/>
                <a:gd name="connsiteY2" fmla="*/ 571587 h 1847855"/>
                <a:gd name="connsiteX3" fmla="*/ 2486141 w 3262893"/>
                <a:gd name="connsiteY3" fmla="*/ 19075 h 1847855"/>
                <a:gd name="connsiteX4" fmla="*/ 3238715 w 3262893"/>
                <a:gd name="connsiteY4" fmla="*/ 686035 h 1847855"/>
                <a:gd name="connsiteX5" fmla="*/ 2631210 w 3262893"/>
                <a:gd name="connsiteY5" fmla="*/ 1473690 h 1847855"/>
                <a:gd name="connsiteX6" fmla="*/ 8062 w 3262893"/>
                <a:gd name="connsiteY6" fmla="*/ 1847855 h 1847855"/>
                <a:gd name="connsiteX7" fmla="*/ 0 w 3262893"/>
                <a:gd name="connsiteY7" fmla="*/ 1434053 h 1847855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2486141 w 3262893"/>
                <a:gd name="connsiteY3" fmla="*/ 0 h 1828780"/>
                <a:gd name="connsiteX4" fmla="*/ 3238715 w 3262893"/>
                <a:gd name="connsiteY4" fmla="*/ 666960 h 1828780"/>
                <a:gd name="connsiteX5" fmla="*/ 2631210 w 3262893"/>
                <a:gd name="connsiteY5" fmla="*/ 1454615 h 1828780"/>
                <a:gd name="connsiteX6" fmla="*/ 8062 w 3262893"/>
                <a:gd name="connsiteY6" fmla="*/ 1828780 h 1828780"/>
                <a:gd name="connsiteX7" fmla="*/ 0 w 3262893"/>
                <a:gd name="connsiteY7" fmla="*/ 1414978 h 1828780"/>
                <a:gd name="connsiteX0" fmla="*/ 0 w 3262893"/>
                <a:gd name="connsiteY0" fmla="*/ 1414978 h 1828780"/>
                <a:gd name="connsiteX1" fmla="*/ 548640 w 3262893"/>
                <a:gd name="connsiteY1" fmla="*/ 1104877 h 1828780"/>
                <a:gd name="connsiteX2" fmla="*/ 1525951 w 3262893"/>
                <a:gd name="connsiteY2" fmla="*/ 552512 h 1828780"/>
                <a:gd name="connsiteX3" fmla="*/ 2486141 w 3262893"/>
                <a:gd name="connsiteY3" fmla="*/ 0 h 1828780"/>
                <a:gd name="connsiteX4" fmla="*/ 3238715 w 3262893"/>
                <a:gd name="connsiteY4" fmla="*/ 666960 h 1828780"/>
                <a:gd name="connsiteX5" fmla="*/ 2631210 w 3262893"/>
                <a:gd name="connsiteY5" fmla="*/ 1454615 h 1828780"/>
                <a:gd name="connsiteX6" fmla="*/ 8062 w 3262893"/>
                <a:gd name="connsiteY6" fmla="*/ 1828780 h 1828780"/>
                <a:gd name="connsiteX7" fmla="*/ 0 w 3262893"/>
                <a:gd name="connsiteY7" fmla="*/ 1414978 h 1828780"/>
                <a:gd name="connsiteX0" fmla="*/ 0 w 3348194"/>
                <a:gd name="connsiteY0" fmla="*/ 1144490 h 1558292"/>
                <a:gd name="connsiteX1" fmla="*/ 548640 w 3348194"/>
                <a:gd name="connsiteY1" fmla="*/ 834389 h 1558292"/>
                <a:gd name="connsiteX2" fmla="*/ 1525951 w 3348194"/>
                <a:gd name="connsiteY2" fmla="*/ 282024 h 1558292"/>
                <a:gd name="connsiteX3" fmla="*/ 1974338 w 3348194"/>
                <a:gd name="connsiteY3" fmla="*/ 0 h 1558292"/>
                <a:gd name="connsiteX4" fmla="*/ 3238715 w 3348194"/>
                <a:gd name="connsiteY4" fmla="*/ 396472 h 1558292"/>
                <a:gd name="connsiteX5" fmla="*/ 2631210 w 3348194"/>
                <a:gd name="connsiteY5" fmla="*/ 1184127 h 1558292"/>
                <a:gd name="connsiteX6" fmla="*/ 8062 w 3348194"/>
                <a:gd name="connsiteY6" fmla="*/ 1558292 h 1558292"/>
                <a:gd name="connsiteX7" fmla="*/ 0 w 3348194"/>
                <a:gd name="connsiteY7" fmla="*/ 1144490 h 1558292"/>
                <a:gd name="connsiteX0" fmla="*/ 0 w 3348194"/>
                <a:gd name="connsiteY0" fmla="*/ 1237230 h 1651032"/>
                <a:gd name="connsiteX1" fmla="*/ 548640 w 3348194"/>
                <a:gd name="connsiteY1" fmla="*/ 927129 h 1651032"/>
                <a:gd name="connsiteX2" fmla="*/ 1525951 w 3348194"/>
                <a:gd name="connsiteY2" fmla="*/ 374764 h 1651032"/>
                <a:gd name="connsiteX3" fmla="*/ 1974338 w 3348194"/>
                <a:gd name="connsiteY3" fmla="*/ 92740 h 1651032"/>
                <a:gd name="connsiteX4" fmla="*/ 3238715 w 3348194"/>
                <a:gd name="connsiteY4" fmla="*/ 489212 h 1651032"/>
                <a:gd name="connsiteX5" fmla="*/ 2631210 w 3348194"/>
                <a:gd name="connsiteY5" fmla="*/ 1276867 h 1651032"/>
                <a:gd name="connsiteX6" fmla="*/ 8062 w 3348194"/>
                <a:gd name="connsiteY6" fmla="*/ 1651032 h 1651032"/>
                <a:gd name="connsiteX7" fmla="*/ 0 w 3348194"/>
                <a:gd name="connsiteY7" fmla="*/ 1237230 h 1651032"/>
                <a:gd name="connsiteX0" fmla="*/ 0 w 3238715"/>
                <a:gd name="connsiteY0" fmla="*/ 1237230 h 1651032"/>
                <a:gd name="connsiteX1" fmla="*/ 548640 w 3238715"/>
                <a:gd name="connsiteY1" fmla="*/ 927129 h 1651032"/>
                <a:gd name="connsiteX2" fmla="*/ 1525951 w 3238715"/>
                <a:gd name="connsiteY2" fmla="*/ 374764 h 1651032"/>
                <a:gd name="connsiteX3" fmla="*/ 1974338 w 3238715"/>
                <a:gd name="connsiteY3" fmla="*/ 92740 h 1651032"/>
                <a:gd name="connsiteX4" fmla="*/ 3238715 w 3238715"/>
                <a:gd name="connsiteY4" fmla="*/ 489212 h 1651032"/>
                <a:gd name="connsiteX5" fmla="*/ 2631210 w 3238715"/>
                <a:gd name="connsiteY5" fmla="*/ 1276867 h 1651032"/>
                <a:gd name="connsiteX6" fmla="*/ 8062 w 3238715"/>
                <a:gd name="connsiteY6" fmla="*/ 1651032 h 1651032"/>
                <a:gd name="connsiteX7" fmla="*/ 0 w 3238715"/>
                <a:gd name="connsiteY7" fmla="*/ 1237230 h 1651032"/>
                <a:gd name="connsiteX0" fmla="*/ 0 w 3238715"/>
                <a:gd name="connsiteY0" fmla="*/ 1237230 h 1651032"/>
                <a:gd name="connsiteX1" fmla="*/ 548640 w 3238715"/>
                <a:gd name="connsiteY1" fmla="*/ 927129 h 1651032"/>
                <a:gd name="connsiteX2" fmla="*/ 1525951 w 3238715"/>
                <a:gd name="connsiteY2" fmla="*/ 374764 h 1651032"/>
                <a:gd name="connsiteX3" fmla="*/ 1974338 w 3238715"/>
                <a:gd name="connsiteY3" fmla="*/ 92740 h 1651032"/>
                <a:gd name="connsiteX4" fmla="*/ 3238715 w 3238715"/>
                <a:gd name="connsiteY4" fmla="*/ 489212 h 1651032"/>
                <a:gd name="connsiteX5" fmla="*/ 2536466 w 3238715"/>
                <a:gd name="connsiteY5" fmla="*/ 1115682 h 1651032"/>
                <a:gd name="connsiteX6" fmla="*/ 8062 w 3238715"/>
                <a:gd name="connsiteY6" fmla="*/ 1651032 h 1651032"/>
                <a:gd name="connsiteX7" fmla="*/ 0 w 3238715"/>
                <a:gd name="connsiteY7" fmla="*/ 1237230 h 1651032"/>
                <a:gd name="connsiteX0" fmla="*/ 0 w 3136812"/>
                <a:gd name="connsiteY0" fmla="*/ 1237230 h 1651032"/>
                <a:gd name="connsiteX1" fmla="*/ 548640 w 3136812"/>
                <a:gd name="connsiteY1" fmla="*/ 927129 h 1651032"/>
                <a:gd name="connsiteX2" fmla="*/ 1525951 w 3136812"/>
                <a:gd name="connsiteY2" fmla="*/ 374764 h 1651032"/>
                <a:gd name="connsiteX3" fmla="*/ 1974338 w 3136812"/>
                <a:gd name="connsiteY3" fmla="*/ 92740 h 1651032"/>
                <a:gd name="connsiteX4" fmla="*/ 2931765 w 3136812"/>
                <a:gd name="connsiteY4" fmla="*/ 489214 h 1651032"/>
                <a:gd name="connsiteX5" fmla="*/ 2536466 w 3136812"/>
                <a:gd name="connsiteY5" fmla="*/ 1115682 h 1651032"/>
                <a:gd name="connsiteX6" fmla="*/ 8062 w 3136812"/>
                <a:gd name="connsiteY6" fmla="*/ 1651032 h 1651032"/>
                <a:gd name="connsiteX7" fmla="*/ 0 w 3136812"/>
                <a:gd name="connsiteY7" fmla="*/ 1237230 h 1651032"/>
                <a:gd name="connsiteX0" fmla="*/ 0 w 3136812"/>
                <a:gd name="connsiteY0" fmla="*/ 1237230 h 1651032"/>
                <a:gd name="connsiteX1" fmla="*/ 548640 w 3136812"/>
                <a:gd name="connsiteY1" fmla="*/ 927129 h 1651032"/>
                <a:gd name="connsiteX2" fmla="*/ 1525951 w 3136812"/>
                <a:gd name="connsiteY2" fmla="*/ 374764 h 1651032"/>
                <a:gd name="connsiteX3" fmla="*/ 1974338 w 3136812"/>
                <a:gd name="connsiteY3" fmla="*/ 92740 h 1651032"/>
                <a:gd name="connsiteX4" fmla="*/ 2931765 w 3136812"/>
                <a:gd name="connsiteY4" fmla="*/ 489214 h 1651032"/>
                <a:gd name="connsiteX5" fmla="*/ 2536466 w 3136812"/>
                <a:gd name="connsiteY5" fmla="*/ 1115682 h 1651032"/>
                <a:gd name="connsiteX6" fmla="*/ 8062 w 3136812"/>
                <a:gd name="connsiteY6" fmla="*/ 1651032 h 1651032"/>
                <a:gd name="connsiteX7" fmla="*/ 0 w 3136812"/>
                <a:gd name="connsiteY7" fmla="*/ 1237230 h 1651032"/>
                <a:gd name="connsiteX0" fmla="*/ 0 w 3136812"/>
                <a:gd name="connsiteY0" fmla="*/ 1237230 h 1651032"/>
                <a:gd name="connsiteX1" fmla="*/ 548640 w 3136812"/>
                <a:gd name="connsiteY1" fmla="*/ 927129 h 1651032"/>
                <a:gd name="connsiteX2" fmla="*/ 1525951 w 3136812"/>
                <a:gd name="connsiteY2" fmla="*/ 374764 h 1651032"/>
                <a:gd name="connsiteX3" fmla="*/ 1974338 w 3136812"/>
                <a:gd name="connsiteY3" fmla="*/ 92740 h 1651032"/>
                <a:gd name="connsiteX4" fmla="*/ 2931765 w 3136812"/>
                <a:gd name="connsiteY4" fmla="*/ 489214 h 1651032"/>
                <a:gd name="connsiteX5" fmla="*/ 2536466 w 3136812"/>
                <a:gd name="connsiteY5" fmla="*/ 1115682 h 1651032"/>
                <a:gd name="connsiteX6" fmla="*/ 8062 w 3136812"/>
                <a:gd name="connsiteY6" fmla="*/ 1651032 h 1651032"/>
                <a:gd name="connsiteX7" fmla="*/ 0 w 3136812"/>
                <a:gd name="connsiteY7" fmla="*/ 1237230 h 1651032"/>
                <a:gd name="connsiteX0" fmla="*/ 10267 w 3147079"/>
                <a:gd name="connsiteY0" fmla="*/ 1237230 h 1531180"/>
                <a:gd name="connsiteX1" fmla="*/ 558907 w 3147079"/>
                <a:gd name="connsiteY1" fmla="*/ 927129 h 1531180"/>
                <a:gd name="connsiteX2" fmla="*/ 1536218 w 3147079"/>
                <a:gd name="connsiteY2" fmla="*/ 374764 h 1531180"/>
                <a:gd name="connsiteX3" fmla="*/ 1984605 w 3147079"/>
                <a:gd name="connsiteY3" fmla="*/ 92740 h 1531180"/>
                <a:gd name="connsiteX4" fmla="*/ 2942032 w 3147079"/>
                <a:gd name="connsiteY4" fmla="*/ 489214 h 1531180"/>
                <a:gd name="connsiteX5" fmla="*/ 2546733 w 3147079"/>
                <a:gd name="connsiteY5" fmla="*/ 1115682 h 1531180"/>
                <a:gd name="connsiteX6" fmla="*/ 0 w 3147079"/>
                <a:gd name="connsiteY6" fmla="*/ 1531180 h 1531180"/>
                <a:gd name="connsiteX7" fmla="*/ 10267 w 3147079"/>
                <a:gd name="connsiteY7" fmla="*/ 1237230 h 1531180"/>
                <a:gd name="connsiteX0" fmla="*/ 10267 w 3147079"/>
                <a:gd name="connsiteY0" fmla="*/ 1237230 h 1531180"/>
                <a:gd name="connsiteX1" fmla="*/ 558907 w 3147079"/>
                <a:gd name="connsiteY1" fmla="*/ 927129 h 1531180"/>
                <a:gd name="connsiteX2" fmla="*/ 1536218 w 3147079"/>
                <a:gd name="connsiteY2" fmla="*/ 374764 h 1531180"/>
                <a:gd name="connsiteX3" fmla="*/ 1984605 w 3147079"/>
                <a:gd name="connsiteY3" fmla="*/ 92740 h 1531180"/>
                <a:gd name="connsiteX4" fmla="*/ 2942032 w 3147079"/>
                <a:gd name="connsiteY4" fmla="*/ 489214 h 1531180"/>
                <a:gd name="connsiteX5" fmla="*/ 2546733 w 3147079"/>
                <a:gd name="connsiteY5" fmla="*/ 1115682 h 1531180"/>
                <a:gd name="connsiteX6" fmla="*/ 1984606 w 3147079"/>
                <a:gd name="connsiteY6" fmla="*/ 1256345 h 1531180"/>
                <a:gd name="connsiteX7" fmla="*/ 0 w 3147079"/>
                <a:gd name="connsiteY7" fmla="*/ 1531180 h 1531180"/>
                <a:gd name="connsiteX8" fmla="*/ 10267 w 3147079"/>
                <a:gd name="connsiteY8" fmla="*/ 1237230 h 1531180"/>
                <a:gd name="connsiteX0" fmla="*/ 10267 w 3147079"/>
                <a:gd name="connsiteY0" fmla="*/ 1237230 h 1600431"/>
                <a:gd name="connsiteX1" fmla="*/ 558907 w 3147079"/>
                <a:gd name="connsiteY1" fmla="*/ 927129 h 1600431"/>
                <a:gd name="connsiteX2" fmla="*/ 1536218 w 3147079"/>
                <a:gd name="connsiteY2" fmla="*/ 374764 h 1600431"/>
                <a:gd name="connsiteX3" fmla="*/ 1984605 w 3147079"/>
                <a:gd name="connsiteY3" fmla="*/ 92740 h 1600431"/>
                <a:gd name="connsiteX4" fmla="*/ 2942032 w 3147079"/>
                <a:gd name="connsiteY4" fmla="*/ 489214 h 1600431"/>
                <a:gd name="connsiteX5" fmla="*/ 2546733 w 3147079"/>
                <a:gd name="connsiteY5" fmla="*/ 1115682 h 1600431"/>
                <a:gd name="connsiteX6" fmla="*/ 2092421 w 3147079"/>
                <a:gd name="connsiteY6" fmla="*/ 1531181 h 1600431"/>
                <a:gd name="connsiteX7" fmla="*/ 0 w 3147079"/>
                <a:gd name="connsiteY7" fmla="*/ 1531180 h 1600431"/>
                <a:gd name="connsiteX8" fmla="*/ 10267 w 3147079"/>
                <a:gd name="connsiteY8" fmla="*/ 1237230 h 1600431"/>
                <a:gd name="connsiteX0" fmla="*/ 10267 w 3147079"/>
                <a:gd name="connsiteY0" fmla="*/ 1237230 h 1531181"/>
                <a:gd name="connsiteX1" fmla="*/ 558907 w 3147079"/>
                <a:gd name="connsiteY1" fmla="*/ 927129 h 1531181"/>
                <a:gd name="connsiteX2" fmla="*/ 1536218 w 3147079"/>
                <a:gd name="connsiteY2" fmla="*/ 374764 h 1531181"/>
                <a:gd name="connsiteX3" fmla="*/ 1984605 w 3147079"/>
                <a:gd name="connsiteY3" fmla="*/ 92740 h 1531181"/>
                <a:gd name="connsiteX4" fmla="*/ 2942032 w 3147079"/>
                <a:gd name="connsiteY4" fmla="*/ 489214 h 1531181"/>
                <a:gd name="connsiteX5" fmla="*/ 2546733 w 3147079"/>
                <a:gd name="connsiteY5" fmla="*/ 1115682 h 1531181"/>
                <a:gd name="connsiteX6" fmla="*/ 2092421 w 3147079"/>
                <a:gd name="connsiteY6" fmla="*/ 1531181 h 1531181"/>
                <a:gd name="connsiteX7" fmla="*/ 0 w 3147079"/>
                <a:gd name="connsiteY7" fmla="*/ 1531180 h 1531181"/>
                <a:gd name="connsiteX8" fmla="*/ 10267 w 3147079"/>
                <a:gd name="connsiteY8" fmla="*/ 1237230 h 1531181"/>
                <a:gd name="connsiteX0" fmla="*/ 10267 w 3147079"/>
                <a:gd name="connsiteY0" fmla="*/ 1106498 h 1400449"/>
                <a:gd name="connsiteX1" fmla="*/ 558907 w 3147079"/>
                <a:gd name="connsiteY1" fmla="*/ 796397 h 1400449"/>
                <a:gd name="connsiteX2" fmla="*/ 1536218 w 3147079"/>
                <a:gd name="connsiteY2" fmla="*/ 244032 h 1400449"/>
                <a:gd name="connsiteX3" fmla="*/ 1883903 w 3147079"/>
                <a:gd name="connsiteY3" fmla="*/ 92740 h 1400449"/>
                <a:gd name="connsiteX4" fmla="*/ 2942032 w 3147079"/>
                <a:gd name="connsiteY4" fmla="*/ 358482 h 1400449"/>
                <a:gd name="connsiteX5" fmla="*/ 2546733 w 3147079"/>
                <a:gd name="connsiteY5" fmla="*/ 984950 h 1400449"/>
                <a:gd name="connsiteX6" fmla="*/ 2092421 w 3147079"/>
                <a:gd name="connsiteY6" fmla="*/ 1400449 h 1400449"/>
                <a:gd name="connsiteX7" fmla="*/ 0 w 3147079"/>
                <a:gd name="connsiteY7" fmla="*/ 1400448 h 1400449"/>
                <a:gd name="connsiteX8" fmla="*/ 10267 w 3147079"/>
                <a:gd name="connsiteY8" fmla="*/ 1106498 h 1400449"/>
                <a:gd name="connsiteX0" fmla="*/ 10267 w 3147079"/>
                <a:gd name="connsiteY0" fmla="*/ 1106498 h 1400449"/>
                <a:gd name="connsiteX1" fmla="*/ 558907 w 3147079"/>
                <a:gd name="connsiteY1" fmla="*/ 796397 h 1400449"/>
                <a:gd name="connsiteX2" fmla="*/ 1536218 w 3147079"/>
                <a:gd name="connsiteY2" fmla="*/ 244032 h 1400449"/>
                <a:gd name="connsiteX3" fmla="*/ 1883903 w 3147079"/>
                <a:gd name="connsiteY3" fmla="*/ 92740 h 1400449"/>
                <a:gd name="connsiteX4" fmla="*/ 2759150 w 3147079"/>
                <a:gd name="connsiteY4" fmla="*/ 358482 h 1400449"/>
                <a:gd name="connsiteX5" fmla="*/ 2546733 w 3147079"/>
                <a:gd name="connsiteY5" fmla="*/ 984950 h 1400449"/>
                <a:gd name="connsiteX6" fmla="*/ 2092421 w 3147079"/>
                <a:gd name="connsiteY6" fmla="*/ 1400449 h 1400449"/>
                <a:gd name="connsiteX7" fmla="*/ 0 w 3147079"/>
                <a:gd name="connsiteY7" fmla="*/ 1400448 h 1400449"/>
                <a:gd name="connsiteX8" fmla="*/ 10267 w 3147079"/>
                <a:gd name="connsiteY8" fmla="*/ 1106498 h 1400449"/>
                <a:gd name="connsiteX0" fmla="*/ 10267 w 3096755"/>
                <a:gd name="connsiteY0" fmla="*/ 1106498 h 1400449"/>
                <a:gd name="connsiteX1" fmla="*/ 558907 w 3096755"/>
                <a:gd name="connsiteY1" fmla="*/ 796397 h 1400449"/>
                <a:gd name="connsiteX2" fmla="*/ 1536218 w 3096755"/>
                <a:gd name="connsiteY2" fmla="*/ 244032 h 1400449"/>
                <a:gd name="connsiteX3" fmla="*/ 1883903 w 3096755"/>
                <a:gd name="connsiteY3" fmla="*/ 92740 h 1400449"/>
                <a:gd name="connsiteX4" fmla="*/ 2759150 w 3096755"/>
                <a:gd name="connsiteY4" fmla="*/ 358482 h 1400449"/>
                <a:gd name="connsiteX5" fmla="*/ 2496409 w 3096755"/>
                <a:gd name="connsiteY5" fmla="*/ 984950 h 1400449"/>
                <a:gd name="connsiteX6" fmla="*/ 2092421 w 3096755"/>
                <a:gd name="connsiteY6" fmla="*/ 1400449 h 1400449"/>
                <a:gd name="connsiteX7" fmla="*/ 0 w 3096755"/>
                <a:gd name="connsiteY7" fmla="*/ 1400448 h 1400449"/>
                <a:gd name="connsiteX8" fmla="*/ 10267 w 3096755"/>
                <a:gd name="connsiteY8" fmla="*/ 1106498 h 1400449"/>
                <a:gd name="connsiteX0" fmla="*/ 10267 w 3096755"/>
                <a:gd name="connsiteY0" fmla="*/ 1106498 h 1400449"/>
                <a:gd name="connsiteX1" fmla="*/ 558907 w 3096755"/>
                <a:gd name="connsiteY1" fmla="*/ 796397 h 1400449"/>
                <a:gd name="connsiteX2" fmla="*/ 1536218 w 3096755"/>
                <a:gd name="connsiteY2" fmla="*/ 244032 h 1400449"/>
                <a:gd name="connsiteX3" fmla="*/ 1883903 w 3096755"/>
                <a:gd name="connsiteY3" fmla="*/ 92740 h 1400449"/>
                <a:gd name="connsiteX4" fmla="*/ 2759150 w 3096755"/>
                <a:gd name="connsiteY4" fmla="*/ 358482 h 1400449"/>
                <a:gd name="connsiteX5" fmla="*/ 2496409 w 3096755"/>
                <a:gd name="connsiteY5" fmla="*/ 984950 h 1400449"/>
                <a:gd name="connsiteX6" fmla="*/ 2092421 w 3096755"/>
                <a:gd name="connsiteY6" fmla="*/ 1400449 h 1400449"/>
                <a:gd name="connsiteX7" fmla="*/ 0 w 3096755"/>
                <a:gd name="connsiteY7" fmla="*/ 1400448 h 1400449"/>
                <a:gd name="connsiteX8" fmla="*/ 10267 w 3096755"/>
                <a:gd name="connsiteY8" fmla="*/ 1106498 h 1400449"/>
                <a:gd name="connsiteX0" fmla="*/ 10267 w 2793903"/>
                <a:gd name="connsiteY0" fmla="*/ 1106498 h 1400449"/>
                <a:gd name="connsiteX1" fmla="*/ 558907 w 2793903"/>
                <a:gd name="connsiteY1" fmla="*/ 796397 h 1400449"/>
                <a:gd name="connsiteX2" fmla="*/ 1536218 w 2793903"/>
                <a:gd name="connsiteY2" fmla="*/ 244032 h 1400449"/>
                <a:gd name="connsiteX3" fmla="*/ 1883903 w 2793903"/>
                <a:gd name="connsiteY3" fmla="*/ 92740 h 1400449"/>
                <a:gd name="connsiteX4" fmla="*/ 2759150 w 2793903"/>
                <a:gd name="connsiteY4" fmla="*/ 358482 h 1400449"/>
                <a:gd name="connsiteX5" fmla="*/ 2092421 w 2793903"/>
                <a:gd name="connsiteY5" fmla="*/ 1400449 h 1400449"/>
                <a:gd name="connsiteX6" fmla="*/ 0 w 2793903"/>
                <a:gd name="connsiteY6" fmla="*/ 1400448 h 1400449"/>
                <a:gd name="connsiteX7" fmla="*/ 10267 w 2793903"/>
                <a:gd name="connsiteY7" fmla="*/ 1106498 h 1400449"/>
                <a:gd name="connsiteX0" fmla="*/ 10267 w 2828656"/>
                <a:gd name="connsiteY0" fmla="*/ 1106498 h 1400449"/>
                <a:gd name="connsiteX1" fmla="*/ 558907 w 2828656"/>
                <a:gd name="connsiteY1" fmla="*/ 796397 h 1400449"/>
                <a:gd name="connsiteX2" fmla="*/ 1536218 w 2828656"/>
                <a:gd name="connsiteY2" fmla="*/ 244032 h 1400449"/>
                <a:gd name="connsiteX3" fmla="*/ 1883903 w 2828656"/>
                <a:gd name="connsiteY3" fmla="*/ 92740 h 1400449"/>
                <a:gd name="connsiteX4" fmla="*/ 2793903 w 2828656"/>
                <a:gd name="connsiteY4" fmla="*/ 244034 h 1400449"/>
                <a:gd name="connsiteX5" fmla="*/ 2092421 w 2828656"/>
                <a:gd name="connsiteY5" fmla="*/ 1400449 h 1400449"/>
                <a:gd name="connsiteX6" fmla="*/ 0 w 2828656"/>
                <a:gd name="connsiteY6" fmla="*/ 1400448 h 1400449"/>
                <a:gd name="connsiteX7" fmla="*/ 10267 w 2828656"/>
                <a:gd name="connsiteY7" fmla="*/ 1106498 h 1400449"/>
                <a:gd name="connsiteX0" fmla="*/ 10267 w 2828656"/>
                <a:gd name="connsiteY0" fmla="*/ 1283513 h 1577464"/>
                <a:gd name="connsiteX1" fmla="*/ 558907 w 2828656"/>
                <a:gd name="connsiteY1" fmla="*/ 973412 h 1577464"/>
                <a:gd name="connsiteX2" fmla="*/ 1536218 w 2828656"/>
                <a:gd name="connsiteY2" fmla="*/ 421047 h 1577464"/>
                <a:gd name="connsiteX3" fmla="*/ 1883903 w 2828656"/>
                <a:gd name="connsiteY3" fmla="*/ 269755 h 1577464"/>
                <a:gd name="connsiteX4" fmla="*/ 2793903 w 2828656"/>
                <a:gd name="connsiteY4" fmla="*/ 421049 h 1577464"/>
                <a:gd name="connsiteX5" fmla="*/ 2092421 w 2828656"/>
                <a:gd name="connsiteY5" fmla="*/ 1577464 h 1577464"/>
                <a:gd name="connsiteX6" fmla="*/ 0 w 2828656"/>
                <a:gd name="connsiteY6" fmla="*/ 1577463 h 1577464"/>
                <a:gd name="connsiteX7" fmla="*/ 10267 w 2828656"/>
                <a:gd name="connsiteY7" fmla="*/ 1283513 h 1577464"/>
                <a:gd name="connsiteX0" fmla="*/ 10267 w 2872737"/>
                <a:gd name="connsiteY0" fmla="*/ 1283513 h 1577464"/>
                <a:gd name="connsiteX1" fmla="*/ 558907 w 2872737"/>
                <a:gd name="connsiteY1" fmla="*/ 973412 h 1577464"/>
                <a:gd name="connsiteX2" fmla="*/ 1536218 w 2872737"/>
                <a:gd name="connsiteY2" fmla="*/ 421047 h 1577464"/>
                <a:gd name="connsiteX3" fmla="*/ 1883903 w 2872737"/>
                <a:gd name="connsiteY3" fmla="*/ 269755 h 1577464"/>
                <a:gd name="connsiteX4" fmla="*/ 2793903 w 2872737"/>
                <a:gd name="connsiteY4" fmla="*/ 421049 h 1577464"/>
                <a:gd name="connsiteX5" fmla="*/ 2092421 w 2872737"/>
                <a:gd name="connsiteY5" fmla="*/ 1577464 h 1577464"/>
                <a:gd name="connsiteX6" fmla="*/ 0 w 2872737"/>
                <a:gd name="connsiteY6" fmla="*/ 1577463 h 1577464"/>
                <a:gd name="connsiteX7" fmla="*/ 10267 w 2872737"/>
                <a:gd name="connsiteY7" fmla="*/ 1283513 h 1577464"/>
                <a:gd name="connsiteX0" fmla="*/ 0 w 2872737"/>
                <a:gd name="connsiteY0" fmla="*/ 1250331 h 1577464"/>
                <a:gd name="connsiteX1" fmla="*/ 558907 w 2872737"/>
                <a:gd name="connsiteY1" fmla="*/ 973412 h 1577464"/>
                <a:gd name="connsiteX2" fmla="*/ 1536218 w 2872737"/>
                <a:gd name="connsiteY2" fmla="*/ 421047 h 1577464"/>
                <a:gd name="connsiteX3" fmla="*/ 1883903 w 2872737"/>
                <a:gd name="connsiteY3" fmla="*/ 269755 h 1577464"/>
                <a:gd name="connsiteX4" fmla="*/ 2793903 w 2872737"/>
                <a:gd name="connsiteY4" fmla="*/ 421049 h 1577464"/>
                <a:gd name="connsiteX5" fmla="*/ 2092421 w 2872737"/>
                <a:gd name="connsiteY5" fmla="*/ 1577464 h 1577464"/>
                <a:gd name="connsiteX6" fmla="*/ 0 w 2872737"/>
                <a:gd name="connsiteY6" fmla="*/ 1577463 h 1577464"/>
                <a:gd name="connsiteX7" fmla="*/ 0 w 2872737"/>
                <a:gd name="connsiteY7" fmla="*/ 1250331 h 1577464"/>
                <a:gd name="connsiteX0" fmla="*/ 0 w 2872737"/>
                <a:gd name="connsiteY0" fmla="*/ 1250331 h 1577464"/>
                <a:gd name="connsiteX1" fmla="*/ 558907 w 2872737"/>
                <a:gd name="connsiteY1" fmla="*/ 973412 h 1577464"/>
                <a:gd name="connsiteX2" fmla="*/ 1536218 w 2872737"/>
                <a:gd name="connsiteY2" fmla="*/ 421047 h 1577464"/>
                <a:gd name="connsiteX3" fmla="*/ 1883903 w 2872737"/>
                <a:gd name="connsiteY3" fmla="*/ 269755 h 1577464"/>
                <a:gd name="connsiteX4" fmla="*/ 2793903 w 2872737"/>
                <a:gd name="connsiteY4" fmla="*/ 421049 h 1577464"/>
                <a:gd name="connsiteX5" fmla="*/ 2092421 w 2872737"/>
                <a:gd name="connsiteY5" fmla="*/ 1577464 h 1577464"/>
                <a:gd name="connsiteX6" fmla="*/ 0 w 2872737"/>
                <a:gd name="connsiteY6" fmla="*/ 1577463 h 1577464"/>
                <a:gd name="connsiteX7" fmla="*/ 0 w 2872737"/>
                <a:gd name="connsiteY7" fmla="*/ 1250331 h 1577464"/>
                <a:gd name="connsiteX0" fmla="*/ 0 w 2872737"/>
                <a:gd name="connsiteY0" fmla="*/ 1250331 h 1577464"/>
                <a:gd name="connsiteX1" fmla="*/ 506157 w 2872737"/>
                <a:gd name="connsiteY1" fmla="*/ 941142 h 1577464"/>
                <a:gd name="connsiteX2" fmla="*/ 1536218 w 2872737"/>
                <a:gd name="connsiteY2" fmla="*/ 421047 h 1577464"/>
                <a:gd name="connsiteX3" fmla="*/ 1883903 w 2872737"/>
                <a:gd name="connsiteY3" fmla="*/ 269755 h 1577464"/>
                <a:gd name="connsiteX4" fmla="*/ 2793903 w 2872737"/>
                <a:gd name="connsiteY4" fmla="*/ 421049 h 1577464"/>
                <a:gd name="connsiteX5" fmla="*/ 2092421 w 2872737"/>
                <a:gd name="connsiteY5" fmla="*/ 1577464 h 1577464"/>
                <a:gd name="connsiteX6" fmla="*/ 0 w 2872737"/>
                <a:gd name="connsiteY6" fmla="*/ 1577463 h 1577464"/>
                <a:gd name="connsiteX7" fmla="*/ 0 w 2872737"/>
                <a:gd name="connsiteY7" fmla="*/ 1250331 h 1577464"/>
                <a:gd name="connsiteX0" fmla="*/ 0 w 2872737"/>
                <a:gd name="connsiteY0" fmla="*/ 1250331 h 1577464"/>
                <a:gd name="connsiteX1" fmla="*/ 1536218 w 2872737"/>
                <a:gd name="connsiteY1" fmla="*/ 421047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36218 w 2872737"/>
                <a:gd name="connsiteY1" fmla="*/ 421049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36218 w 2872737"/>
                <a:gd name="connsiteY1" fmla="*/ 421049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36218 w 2872737"/>
                <a:gd name="connsiteY1" fmla="*/ 416835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36218 w 2872737"/>
                <a:gd name="connsiteY1" fmla="*/ 416835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36218 w 2872737"/>
                <a:gd name="connsiteY1" fmla="*/ 365963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41891 w 2872737"/>
                <a:gd name="connsiteY1" fmla="*/ 416835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0 w 2872737"/>
                <a:gd name="connsiteY0" fmla="*/ 1250331 h 1577464"/>
                <a:gd name="connsiteX1" fmla="*/ 1541891 w 2872737"/>
                <a:gd name="connsiteY1" fmla="*/ 391552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0 w 2872737"/>
                <a:gd name="connsiteY6" fmla="*/ 1250331 h 1577464"/>
                <a:gd name="connsiteX0" fmla="*/ 8428 w 2872737"/>
                <a:gd name="connsiteY0" fmla="*/ 1250331 h 1577464"/>
                <a:gd name="connsiteX1" fmla="*/ 1541891 w 2872737"/>
                <a:gd name="connsiteY1" fmla="*/ 391552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8428 w 2872737"/>
                <a:gd name="connsiteY6" fmla="*/ 1250331 h 1577464"/>
                <a:gd name="connsiteX0" fmla="*/ 8428 w 2872737"/>
                <a:gd name="connsiteY0" fmla="*/ 1250331 h 1577464"/>
                <a:gd name="connsiteX1" fmla="*/ 1495031 w 2872737"/>
                <a:gd name="connsiteY1" fmla="*/ 416835 h 1577464"/>
                <a:gd name="connsiteX2" fmla="*/ 1883903 w 2872737"/>
                <a:gd name="connsiteY2" fmla="*/ 269755 h 1577464"/>
                <a:gd name="connsiteX3" fmla="*/ 2793903 w 2872737"/>
                <a:gd name="connsiteY3" fmla="*/ 421049 h 1577464"/>
                <a:gd name="connsiteX4" fmla="*/ 2092421 w 2872737"/>
                <a:gd name="connsiteY4" fmla="*/ 1577464 h 1577464"/>
                <a:gd name="connsiteX5" fmla="*/ 0 w 2872737"/>
                <a:gd name="connsiteY5" fmla="*/ 1577463 h 1577464"/>
                <a:gd name="connsiteX6" fmla="*/ 8428 w 2872737"/>
                <a:gd name="connsiteY6" fmla="*/ 1250331 h 1577464"/>
                <a:gd name="connsiteX0" fmla="*/ 8428 w 2872737"/>
                <a:gd name="connsiteY0" fmla="*/ 833496 h 1160629"/>
                <a:gd name="connsiteX1" fmla="*/ 1495031 w 2872737"/>
                <a:gd name="connsiteY1" fmla="*/ 0 h 1160629"/>
                <a:gd name="connsiteX2" fmla="*/ 2793903 w 2872737"/>
                <a:gd name="connsiteY2" fmla="*/ 4214 h 1160629"/>
                <a:gd name="connsiteX3" fmla="*/ 2092421 w 2872737"/>
                <a:gd name="connsiteY3" fmla="*/ 1160629 h 1160629"/>
                <a:gd name="connsiteX4" fmla="*/ 0 w 2872737"/>
                <a:gd name="connsiteY4" fmla="*/ 1160628 h 1160629"/>
                <a:gd name="connsiteX5" fmla="*/ 8428 w 2872737"/>
                <a:gd name="connsiteY5" fmla="*/ 833496 h 1160629"/>
                <a:gd name="connsiteX0" fmla="*/ 8428 w 2092421"/>
                <a:gd name="connsiteY0" fmla="*/ 833496 h 1160629"/>
                <a:gd name="connsiteX1" fmla="*/ 1495031 w 2092421"/>
                <a:gd name="connsiteY1" fmla="*/ 0 h 1160629"/>
                <a:gd name="connsiteX2" fmla="*/ 2092421 w 2092421"/>
                <a:gd name="connsiteY2" fmla="*/ 1160629 h 1160629"/>
                <a:gd name="connsiteX3" fmla="*/ 0 w 2092421"/>
                <a:gd name="connsiteY3" fmla="*/ 1160628 h 1160629"/>
                <a:gd name="connsiteX4" fmla="*/ 8428 w 2092421"/>
                <a:gd name="connsiteY4" fmla="*/ 833496 h 116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2421" h="1160629">
                  <a:moveTo>
                    <a:pt x="8428" y="833496"/>
                  </a:moveTo>
                  <a:lnTo>
                    <a:pt x="1495031" y="0"/>
                  </a:lnTo>
                  <a:lnTo>
                    <a:pt x="2092421" y="1160629"/>
                  </a:lnTo>
                  <a:lnTo>
                    <a:pt x="0" y="1160628"/>
                  </a:lnTo>
                  <a:lnTo>
                    <a:pt x="8428" y="833496"/>
                  </a:lnTo>
                  <a:close/>
                </a:path>
              </a:pathLst>
            </a:custGeom>
            <a:solidFill>
              <a:srgbClr val="00B0F0">
                <a:alpha val="67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b" anchorCtr="0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4307238" y="3109856"/>
              <a:ext cx="1325050" cy="1424340"/>
            </a:xfrm>
            <a:custGeom>
              <a:avLst/>
              <a:gdLst>
                <a:gd name="connsiteX0" fmla="*/ 0 w 1365613"/>
                <a:gd name="connsiteY0" fmla="*/ 268877 h 1438002"/>
                <a:gd name="connsiteX1" fmla="*/ 375557 w 1365613"/>
                <a:gd name="connsiteY1" fmla="*/ 121919 h 1438002"/>
                <a:gd name="connsiteX2" fmla="*/ 783772 w 1365613"/>
                <a:gd name="connsiteY2" fmla="*/ 14151 h 1438002"/>
                <a:gd name="connsiteX3" fmla="*/ 1113609 w 1365613"/>
                <a:gd name="connsiteY3" fmla="*/ 37011 h 1438002"/>
                <a:gd name="connsiteX4" fmla="*/ 1270363 w 1365613"/>
                <a:gd name="connsiteY4" fmla="*/ 187234 h 1438002"/>
                <a:gd name="connsiteX5" fmla="*/ 1309552 w 1365613"/>
                <a:gd name="connsiteY5" fmla="*/ 448491 h 1438002"/>
                <a:gd name="connsiteX6" fmla="*/ 933994 w 1365613"/>
                <a:gd name="connsiteY6" fmla="*/ 1219199 h 1438002"/>
                <a:gd name="connsiteX7" fmla="*/ 627017 w 1365613"/>
                <a:gd name="connsiteY7" fmla="*/ 1438002 h 1438002"/>
                <a:gd name="connsiteX8" fmla="*/ 627017 w 1365613"/>
                <a:gd name="connsiteY8" fmla="*/ 1438002 h 1438002"/>
                <a:gd name="connsiteX0" fmla="*/ 0 w 1365613"/>
                <a:gd name="connsiteY0" fmla="*/ 268877 h 1438002"/>
                <a:gd name="connsiteX1" fmla="*/ 375557 w 1365613"/>
                <a:gd name="connsiteY1" fmla="*/ 121919 h 1438002"/>
                <a:gd name="connsiteX2" fmla="*/ 783772 w 1365613"/>
                <a:gd name="connsiteY2" fmla="*/ 14151 h 1438002"/>
                <a:gd name="connsiteX3" fmla="*/ 1113609 w 1365613"/>
                <a:gd name="connsiteY3" fmla="*/ 37011 h 1438002"/>
                <a:gd name="connsiteX4" fmla="*/ 1270363 w 1365613"/>
                <a:gd name="connsiteY4" fmla="*/ 187234 h 1438002"/>
                <a:gd name="connsiteX5" fmla="*/ 1309552 w 1365613"/>
                <a:gd name="connsiteY5" fmla="*/ 448491 h 1438002"/>
                <a:gd name="connsiteX6" fmla="*/ 933994 w 1365613"/>
                <a:gd name="connsiteY6" fmla="*/ 1219199 h 1438002"/>
                <a:gd name="connsiteX7" fmla="*/ 627017 w 1365613"/>
                <a:gd name="connsiteY7" fmla="*/ 1438002 h 1438002"/>
                <a:gd name="connsiteX8" fmla="*/ 627017 w 1365613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9" fmla="*/ 627017 w 1325050"/>
                <a:gd name="connsiteY9" fmla="*/ 1428205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9" fmla="*/ 233507 w 1325050"/>
                <a:gd name="connsiteY9" fmla="*/ 632187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9" fmla="*/ 233507 w 1325050"/>
                <a:gd name="connsiteY9" fmla="*/ 655047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9" fmla="*/ 233507 w 1325050"/>
                <a:gd name="connsiteY9" fmla="*/ 655047 h 1438002"/>
                <a:gd name="connsiteX0" fmla="*/ 0 w 1325050"/>
                <a:gd name="connsiteY0" fmla="*/ 268877 h 1438002"/>
                <a:gd name="connsiteX1" fmla="*/ 375557 w 1325050"/>
                <a:gd name="connsiteY1" fmla="*/ 121919 h 1438002"/>
                <a:gd name="connsiteX2" fmla="*/ 783772 w 1325050"/>
                <a:gd name="connsiteY2" fmla="*/ 14151 h 1438002"/>
                <a:gd name="connsiteX3" fmla="*/ 1113609 w 1325050"/>
                <a:gd name="connsiteY3" fmla="*/ 37011 h 1438002"/>
                <a:gd name="connsiteX4" fmla="*/ 1270363 w 1325050"/>
                <a:gd name="connsiteY4" fmla="*/ 187234 h 1438002"/>
                <a:gd name="connsiteX5" fmla="*/ 1309552 w 1325050"/>
                <a:gd name="connsiteY5" fmla="*/ 448491 h 1438002"/>
                <a:gd name="connsiteX6" fmla="*/ 933994 w 1325050"/>
                <a:gd name="connsiteY6" fmla="*/ 1219199 h 1438002"/>
                <a:gd name="connsiteX7" fmla="*/ 627017 w 1325050"/>
                <a:gd name="connsiteY7" fmla="*/ 1438002 h 1438002"/>
                <a:gd name="connsiteX8" fmla="*/ 627017 w 1325050"/>
                <a:gd name="connsiteY8" fmla="*/ 1438002 h 1438002"/>
                <a:gd name="connsiteX0" fmla="*/ 0 w 1325050"/>
                <a:gd name="connsiteY0" fmla="*/ 268877 h 1472192"/>
                <a:gd name="connsiteX1" fmla="*/ 375557 w 1325050"/>
                <a:gd name="connsiteY1" fmla="*/ 121919 h 1472192"/>
                <a:gd name="connsiteX2" fmla="*/ 783772 w 1325050"/>
                <a:gd name="connsiteY2" fmla="*/ 14151 h 1472192"/>
                <a:gd name="connsiteX3" fmla="*/ 1113609 w 1325050"/>
                <a:gd name="connsiteY3" fmla="*/ 37011 h 1472192"/>
                <a:gd name="connsiteX4" fmla="*/ 1270363 w 1325050"/>
                <a:gd name="connsiteY4" fmla="*/ 187234 h 1472192"/>
                <a:gd name="connsiteX5" fmla="*/ 1309552 w 1325050"/>
                <a:gd name="connsiteY5" fmla="*/ 448491 h 1472192"/>
                <a:gd name="connsiteX6" fmla="*/ 933994 w 1325050"/>
                <a:gd name="connsiteY6" fmla="*/ 1219199 h 1472192"/>
                <a:gd name="connsiteX7" fmla="*/ 627017 w 1325050"/>
                <a:gd name="connsiteY7" fmla="*/ 1438002 h 1472192"/>
                <a:gd name="connsiteX8" fmla="*/ 597628 w 1325050"/>
                <a:gd name="connsiteY8" fmla="*/ 1424340 h 1472192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33994 w 1325050"/>
                <a:gd name="connsiteY6" fmla="*/ 1219199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33994 w 1325050"/>
                <a:gd name="connsiteY6" fmla="*/ 1219199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33994 w 1325050"/>
                <a:gd name="connsiteY6" fmla="*/ 1219199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33994 w 1325050"/>
                <a:gd name="connsiteY6" fmla="*/ 1219199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45210 w 1325050"/>
                <a:gd name="connsiteY6" fmla="*/ 1225363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45210 w 1325050"/>
                <a:gd name="connsiteY6" fmla="*/ 1225363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45210 w 1325050"/>
                <a:gd name="connsiteY6" fmla="*/ 1225363 h 1424340"/>
                <a:gd name="connsiteX7" fmla="*/ 597628 w 1325050"/>
                <a:gd name="connsiteY7" fmla="*/ 1424340 h 1424340"/>
                <a:gd name="connsiteX0" fmla="*/ 0 w 1325050"/>
                <a:gd name="connsiteY0" fmla="*/ 268877 h 1424340"/>
                <a:gd name="connsiteX1" fmla="*/ 375557 w 1325050"/>
                <a:gd name="connsiteY1" fmla="*/ 121919 h 1424340"/>
                <a:gd name="connsiteX2" fmla="*/ 783772 w 1325050"/>
                <a:gd name="connsiteY2" fmla="*/ 14151 h 1424340"/>
                <a:gd name="connsiteX3" fmla="*/ 1113609 w 1325050"/>
                <a:gd name="connsiteY3" fmla="*/ 37011 h 1424340"/>
                <a:gd name="connsiteX4" fmla="*/ 1270363 w 1325050"/>
                <a:gd name="connsiteY4" fmla="*/ 187234 h 1424340"/>
                <a:gd name="connsiteX5" fmla="*/ 1309552 w 1325050"/>
                <a:gd name="connsiteY5" fmla="*/ 448491 h 1424340"/>
                <a:gd name="connsiteX6" fmla="*/ 945210 w 1325050"/>
                <a:gd name="connsiteY6" fmla="*/ 1225363 h 1424340"/>
                <a:gd name="connsiteX7" fmla="*/ 597628 w 1325050"/>
                <a:gd name="connsiteY7" fmla="*/ 1424340 h 14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5050" h="1424340">
                  <a:moveTo>
                    <a:pt x="0" y="268877"/>
                  </a:moveTo>
                  <a:cubicBezTo>
                    <a:pt x="141587" y="193443"/>
                    <a:pt x="244929" y="164373"/>
                    <a:pt x="375557" y="121919"/>
                  </a:cubicBezTo>
                  <a:cubicBezTo>
                    <a:pt x="506185" y="79465"/>
                    <a:pt x="660763" y="28302"/>
                    <a:pt x="783772" y="14151"/>
                  </a:cubicBezTo>
                  <a:cubicBezTo>
                    <a:pt x="906781" y="0"/>
                    <a:pt x="1032511" y="8164"/>
                    <a:pt x="1113609" y="37011"/>
                  </a:cubicBezTo>
                  <a:cubicBezTo>
                    <a:pt x="1194708" y="65858"/>
                    <a:pt x="1237706" y="118654"/>
                    <a:pt x="1270363" y="187234"/>
                  </a:cubicBezTo>
                  <a:cubicBezTo>
                    <a:pt x="1303020" y="255814"/>
                    <a:pt x="1309265" y="288631"/>
                    <a:pt x="1309552" y="448491"/>
                  </a:cubicBezTo>
                  <a:cubicBezTo>
                    <a:pt x="1325050" y="687551"/>
                    <a:pt x="1129408" y="1079540"/>
                    <a:pt x="945210" y="1225363"/>
                  </a:cubicBezTo>
                  <a:cubicBezTo>
                    <a:pt x="852645" y="1314024"/>
                    <a:pt x="764690" y="1372724"/>
                    <a:pt x="597628" y="142434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  <a:alpha val="58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Rectangle 64"/>
          <p:cNvSpPr/>
          <p:nvPr/>
        </p:nvSpPr>
        <p:spPr bwMode="auto">
          <a:xfrm rot="19935577">
            <a:off x="4904770" y="3023466"/>
            <a:ext cx="91439" cy="239802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57446" y="3609771"/>
            <a:ext cx="16187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Mission Needs</a:t>
            </a:r>
            <a:endParaRPr kumimoji="0" lang="en-US" sz="19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8" name="Rectangle 67"/>
          <p:cNvSpPr/>
          <p:nvPr/>
        </p:nvSpPr>
        <p:spPr bwMode="auto">
          <a:xfrm rot="19935577">
            <a:off x="3820849" y="3587855"/>
            <a:ext cx="91439" cy="1798261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39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32966" y="4426089"/>
            <a:ext cx="283732" cy="259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Fault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72373" y="4428588"/>
            <a:ext cx="512961" cy="259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Formal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61327" y="4426089"/>
            <a:ext cx="641201" cy="259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</a:t>
            </a:r>
            <a:b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Theory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069485" y="4642578"/>
            <a:ext cx="195438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Commercial Tools</a:t>
            </a:r>
            <a:endParaRPr kumimoji="0" lang="en-US" sz="19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18001" y="4931472"/>
            <a:ext cx="2318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Logarithmic scale of: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 requirements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(y-axis)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Device/system used to implement requirements (x-axis)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76" name="Curved Connector 75"/>
          <p:cNvCxnSpPr/>
          <p:nvPr/>
        </p:nvCxnSpPr>
        <p:spPr>
          <a:xfrm rot="5400000" flipH="1" flipV="1">
            <a:off x="750738" y="3745842"/>
            <a:ext cx="1604490" cy="641161"/>
          </a:xfrm>
          <a:prstGeom prst="curvedConnector2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urved Connector 76"/>
          <p:cNvCxnSpPr>
            <a:stCxn id="75" idx="3"/>
          </p:cNvCxnSpPr>
          <p:nvPr/>
        </p:nvCxnSpPr>
        <p:spPr>
          <a:xfrm>
            <a:off x="2636918" y="5623970"/>
            <a:ext cx="1124884" cy="275717"/>
          </a:xfrm>
          <a:prstGeom prst="curvedConnector5">
            <a:avLst>
              <a:gd name="adj1" fmla="val 23939"/>
              <a:gd name="adj2" fmla="val 245552"/>
              <a:gd name="adj3" fmla="val 120322"/>
            </a:avLst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552091" y="1250403"/>
            <a:ext cx="2514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Certain devices inherently lack the complexity needed for certain tasks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e.g., a relay cannot implement a power grid</a:t>
            </a:r>
          </a:p>
        </p:txBody>
      </p:sp>
      <p:cxnSp>
        <p:nvCxnSpPr>
          <p:cNvPr id="79" name="Curved Connector 78"/>
          <p:cNvCxnSpPr>
            <a:stCxn id="78" idx="1"/>
          </p:cNvCxnSpPr>
          <p:nvPr/>
        </p:nvCxnSpPr>
        <p:spPr>
          <a:xfrm rot="10800000" flipV="1">
            <a:off x="4418491" y="1835179"/>
            <a:ext cx="2133600" cy="329624"/>
          </a:xfrm>
          <a:prstGeom prst="curvedConnector3">
            <a:avLst>
              <a:gd name="adj1" fmla="val 100001"/>
            </a:avLst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81" idx="1"/>
          </p:cNvCxnSpPr>
          <p:nvPr/>
        </p:nvCxnSpPr>
        <p:spPr>
          <a:xfrm rot="10800000">
            <a:off x="6002528" y="2646148"/>
            <a:ext cx="929126" cy="1189059"/>
          </a:xfrm>
          <a:prstGeom prst="curvedConnector2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931654" y="3358152"/>
            <a:ext cx="2014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device needs only a given amount of design complexity to implement 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set of requirements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scalability is enhanced by</a:t>
            </a:r>
            <a:br>
              <a:rPr lang="en-US" dirty="0" smtClean="0"/>
            </a:br>
            <a:r>
              <a:rPr lang="en-US" dirty="0" smtClean="0"/>
              <a:t>coupling analog and digital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Understand the </a:t>
            </a:r>
            <a:r>
              <a:rPr lang="en-US" dirty="0">
                <a:solidFill>
                  <a:srgbClr val="0000FF"/>
                </a:solidFill>
              </a:rPr>
              <a:t>net effect </a:t>
            </a:r>
            <a:r>
              <a:rPr lang="en-US" dirty="0"/>
              <a:t>of an out-of-nominal event as an </a:t>
            </a:r>
            <a:r>
              <a:rPr lang="en-US" dirty="0">
                <a:solidFill>
                  <a:srgbClr val="0000FF"/>
                </a:solidFill>
              </a:rPr>
              <a:t>abnormal transition </a:t>
            </a:r>
            <a:r>
              <a:rPr lang="en-US" dirty="0"/>
              <a:t>(upset) in a digital state space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Simulate this </a:t>
            </a:r>
            <a:r>
              <a:rPr lang="en-US" dirty="0" smtClean="0"/>
              <a:t>transition – then use, e.g., a </a:t>
            </a:r>
            <a:r>
              <a:rPr lang="en-US" dirty="0"/>
              <a:t>digital formal model to evaluate its consequences exhaustively</a:t>
            </a:r>
          </a:p>
          <a:p>
            <a:endParaRPr lang="en-US" sz="800" dirty="0"/>
          </a:p>
          <a:p>
            <a:r>
              <a:rPr lang="en-US" dirty="0"/>
              <a:t>Analog simulations of many different upsets can leverage HPC (embarrassingly parallel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4389" y="2706953"/>
            <a:ext cx="1664948" cy="707886"/>
          </a:xfrm>
          <a:prstGeom prst="rect">
            <a:avLst/>
          </a:prstGeom>
          <a:solidFill>
            <a:srgbClr val="FFFF00">
              <a:alpha val="40000"/>
            </a:srgb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010011011...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Console" panose="020B0609040504020204" pitchFamily="49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683147" y="2608125"/>
            <a:ext cx="1664948" cy="905542"/>
          </a:xfrm>
          <a:prstGeom prst="ellipse">
            <a:avLst/>
          </a:prstGeom>
          <a:solidFill>
            <a:srgbClr val="FFFF00">
              <a:alpha val="40000"/>
            </a:srgbClr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V(t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),</a:t>
            </a:r>
            <a:r>
              <a:rPr kumimoji="0" lang="en-US" sz="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I(t)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6359" y="2706953"/>
            <a:ext cx="1664948" cy="707886"/>
          </a:xfrm>
          <a:prstGeom prst="rect">
            <a:avLst/>
          </a:prstGeom>
          <a:solidFill>
            <a:srgbClr val="FFFF00">
              <a:alpha val="40000"/>
            </a:srgb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ʹ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0100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011...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Console" panose="020B0609040504020204" pitchFamily="49" charset="0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endCxn id="6" idx="2"/>
          </p:cNvCxnSpPr>
          <p:nvPr/>
        </p:nvCxnSpPr>
        <p:spPr>
          <a:xfrm>
            <a:off x="2949337" y="3060896"/>
            <a:ext cx="73381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6"/>
            <a:endCxn id="7" idx="1"/>
          </p:cNvCxnSpPr>
          <p:nvPr/>
        </p:nvCxnSpPr>
        <p:spPr>
          <a:xfrm>
            <a:off x="5348095" y="3060896"/>
            <a:ext cx="708264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ghtning Bolt 9"/>
          <p:cNvSpPr/>
          <p:nvPr/>
        </p:nvSpPr>
        <p:spPr>
          <a:xfrm>
            <a:off x="3456749" y="2301563"/>
            <a:ext cx="385845" cy="491556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6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Digital upsets can be generated</a:t>
            </a:r>
            <a:br>
              <a:rPr lang="en-US" dirty="0" smtClean="0"/>
            </a:br>
            <a:r>
              <a:rPr lang="en-US" dirty="0" smtClean="0"/>
              <a:t>from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Proof of concept uses a toy “half adder” circuit</a:t>
            </a:r>
            <a:endParaRPr lang="en-US" dirty="0"/>
          </a:p>
          <a:p>
            <a:r>
              <a:rPr lang="en-US" dirty="0"/>
              <a:t>Introduce “swappable” analog model for one logic </a:t>
            </a:r>
            <a:r>
              <a:rPr lang="en-US" dirty="0" smtClean="0"/>
              <a:t>element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27" y="2322879"/>
            <a:ext cx="5563726" cy="394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toy “half adder” circuit illustrates</a:t>
            </a:r>
            <a:br>
              <a:rPr lang="en-US" dirty="0" smtClean="0"/>
            </a:br>
            <a:r>
              <a:rPr lang="en-US" dirty="0" smtClean="0"/>
              <a:t>generating digital upsets from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Habanero, simulate a single-event upset by:</a:t>
            </a:r>
          </a:p>
          <a:p>
            <a:pPr lvl="1"/>
            <a:r>
              <a:rPr lang="en-US" dirty="0"/>
              <a:t>Swapping in </a:t>
            </a:r>
            <a:r>
              <a:rPr lang="en-US" dirty="0" smtClean="0"/>
              <a:t>an analog </a:t>
            </a:r>
            <a:r>
              <a:rPr lang="en-US" dirty="0"/>
              <a:t>model for </a:t>
            </a:r>
            <a:r>
              <a:rPr lang="en-US" dirty="0" smtClean="0"/>
              <a:t>a selected </a:t>
            </a:r>
            <a:r>
              <a:rPr lang="en-US" dirty="0"/>
              <a:t>logic element</a:t>
            </a:r>
          </a:p>
          <a:p>
            <a:pPr lvl="1"/>
            <a:r>
              <a:rPr lang="en-US" dirty="0"/>
              <a:t>Applying a photocurrent (using an available perturbation in Xyce)</a:t>
            </a:r>
          </a:p>
          <a:p>
            <a:pPr lvl="1"/>
            <a:r>
              <a:rPr lang="en-US" dirty="0"/>
              <a:t>Re-digitizing the resulting state – </a:t>
            </a:r>
            <a:r>
              <a:rPr lang="en-US" dirty="0">
                <a:solidFill>
                  <a:srgbClr val="0000FF"/>
                </a:solidFill>
              </a:rPr>
              <a:t>output errors are </a:t>
            </a:r>
            <a:r>
              <a:rPr lang="en-US" dirty="0" smtClean="0">
                <a:solidFill>
                  <a:srgbClr val="0000FF"/>
                </a:solidFill>
              </a:rPr>
              <a:t>seen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E55A7B-7854-E145-92D9-B491DF4BAE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7" y="3028858"/>
            <a:ext cx="8205028" cy="144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2" y="4651656"/>
            <a:ext cx="8165592" cy="14033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268661" y="3795023"/>
            <a:ext cx="2515922" cy="8298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8661" y="5407115"/>
            <a:ext cx="2515922" cy="8288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8649" y="329414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Nominal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8251" y="4920563"/>
            <a:ext cx="121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With upset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534400" cy="51816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Restated: Generic code has vulnerabilities that are unprovable and unknowable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i="1" dirty="0" smtClean="0"/>
              <a:t>Not</a:t>
            </a:r>
            <a:r>
              <a:rPr lang="en-US" altLang="en-US" dirty="0" smtClean="0"/>
              <a:t> statistical, even in principle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Turing completeness demands that a generic code is undecidable</a:t>
            </a:r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So now what?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73914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kern="0" dirty="0"/>
              <a:t>Securing an arbitrary code is not</a:t>
            </a:r>
            <a:br>
              <a:rPr lang="en-US" kern="0" dirty="0"/>
            </a:br>
            <a:r>
              <a:rPr lang="en-US" kern="0" dirty="0"/>
              <a:t>just hard; it’s impossible</a:t>
            </a:r>
          </a:p>
        </p:txBody>
      </p:sp>
    </p:spTree>
    <p:extLst>
      <p:ext uri="{BB962C8B-B14F-4D97-AF65-F5344CB8AC3E}">
        <p14:creationId xmlns:p14="http://schemas.microsoft.com/office/powerpoint/2010/main" val="348986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Finding the right approach for the job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739"/>
            <a:ext cx="8229600" cy="50642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Sandia is interested in cyber systems broadly, but especially in </a:t>
            </a:r>
            <a:r>
              <a:rPr lang="en-US" i="1" dirty="0" smtClean="0"/>
              <a:t>digital </a:t>
            </a:r>
            <a:r>
              <a:rPr lang="en-US" i="1" dirty="0"/>
              <a:t>controllers for high-consequence physical </a:t>
            </a:r>
            <a:r>
              <a:rPr lang="en-US" i="1" dirty="0" smtClean="0"/>
              <a:t>systems</a:t>
            </a:r>
          </a:p>
          <a:p>
            <a:r>
              <a:rPr lang="en-US" dirty="0" smtClean="0"/>
              <a:t>There are at </a:t>
            </a:r>
            <a:r>
              <a:rPr lang="en-US" dirty="0"/>
              <a:t>least three levels of scientific inquiry on the security of cyber systems</a:t>
            </a:r>
            <a:r>
              <a:rPr lang="en-US" dirty="0" smtClean="0"/>
              <a:t>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Simulation and testing </a:t>
            </a:r>
            <a:r>
              <a:rPr lang="en-US" dirty="0"/>
              <a:t>of particular (existing or proposed) cyber </a:t>
            </a:r>
            <a:r>
              <a:rPr lang="en-US" dirty="0" smtClean="0"/>
              <a:t>systems</a:t>
            </a:r>
          </a:p>
          <a:p>
            <a:pPr lvl="2"/>
            <a:r>
              <a:rPr lang="en-US" dirty="0"/>
              <a:t>Explores behaviors one at a time; by itself </a:t>
            </a:r>
            <a:r>
              <a:rPr lang="en-US" dirty="0" smtClean="0"/>
              <a:t>can’t </a:t>
            </a:r>
            <a:r>
              <a:rPr lang="en-US" dirty="0"/>
              <a:t>assess security </a:t>
            </a:r>
            <a:r>
              <a:rPr lang="en-US" dirty="0" smtClean="0"/>
              <a:t>quantitatively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Mathematical analysis </a:t>
            </a:r>
            <a:r>
              <a:rPr lang="en-US" dirty="0"/>
              <a:t>of particular (existing or proposed) cyber </a:t>
            </a:r>
            <a:r>
              <a:rPr lang="en-US" dirty="0" smtClean="0"/>
              <a:t>systems</a:t>
            </a:r>
          </a:p>
          <a:p>
            <a:pPr lvl="2"/>
            <a:r>
              <a:rPr lang="en-US" dirty="0"/>
              <a:t>Seeks to establish security as a quantitative global property of a </a:t>
            </a:r>
            <a:r>
              <a:rPr lang="en-US" dirty="0" smtClean="0"/>
              <a:t>model</a:t>
            </a:r>
          </a:p>
          <a:p>
            <a:pPr lvl="2"/>
            <a:r>
              <a:rPr lang="en-US" dirty="0"/>
              <a:t>Well-established example: mathematical proofs of cryptographic </a:t>
            </a:r>
            <a:r>
              <a:rPr lang="en-US" dirty="0" smtClean="0"/>
              <a:t>security</a:t>
            </a:r>
          </a:p>
          <a:p>
            <a:pPr lvl="1"/>
            <a:r>
              <a:rPr lang="en-US" dirty="0"/>
              <a:t>Design of new cyber systems that are </a:t>
            </a:r>
            <a:r>
              <a:rPr lang="en-US" dirty="0" smtClean="0">
                <a:solidFill>
                  <a:srgbClr val="0000FF"/>
                </a:solidFill>
              </a:rPr>
              <a:t>“secure </a:t>
            </a:r>
            <a:r>
              <a:rPr lang="en-US" dirty="0">
                <a:solidFill>
                  <a:srgbClr val="0000FF"/>
                </a:solidFill>
              </a:rPr>
              <a:t>by </a:t>
            </a:r>
            <a:r>
              <a:rPr lang="en-US" dirty="0" smtClean="0">
                <a:solidFill>
                  <a:srgbClr val="0000FF"/>
                </a:solidFill>
              </a:rPr>
              <a:t>construction”</a:t>
            </a:r>
          </a:p>
          <a:p>
            <a:pPr lvl="2"/>
            <a:r>
              <a:rPr lang="en-US" dirty="0"/>
              <a:t>Creates a system in a mathematically constrained fashion so the desired properties are </a:t>
            </a:r>
            <a:r>
              <a:rPr lang="en-US" dirty="0" smtClean="0"/>
              <a:t>built-in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adequacy </a:t>
            </a:r>
            <a:r>
              <a:rPr lang="en-US" dirty="0">
                <a:solidFill>
                  <a:srgbClr val="0000FF"/>
                </a:solidFill>
              </a:rPr>
              <a:t>of the </a:t>
            </a:r>
            <a:r>
              <a:rPr lang="en-US" dirty="0" smtClean="0">
                <a:solidFill>
                  <a:srgbClr val="0000FF"/>
                </a:solidFill>
              </a:rPr>
              <a:t>model </a:t>
            </a:r>
            <a:r>
              <a:rPr lang="en-US" dirty="0" smtClean="0"/>
              <a:t>(</a:t>
            </a:r>
            <a:r>
              <a:rPr lang="en-US" dirty="0"/>
              <a:t>verification and validation) is a perennial problem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The most rigorous analysis may be irrelevant if an attacker can operate </a:t>
            </a:r>
            <a:r>
              <a:rPr lang="en-US" dirty="0" smtClean="0">
                <a:solidFill>
                  <a:srgbClr val="0000FF"/>
                </a:solidFill>
              </a:rPr>
              <a:t>outside</a:t>
            </a:r>
            <a:r>
              <a:rPr lang="en-US" dirty="0" smtClean="0"/>
              <a:t> </a:t>
            </a:r>
            <a:r>
              <a:rPr lang="en-US" dirty="0"/>
              <a:t>the model (see $5 wrench)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2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62400" y="1447800"/>
            <a:ext cx="4876800" cy="46482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Developer, user, </a:t>
            </a:r>
            <a:r>
              <a:rPr lang="en-US" altLang="en-US" i="1" dirty="0" smtClean="0"/>
              <a:t>and attacker</a:t>
            </a:r>
            <a:r>
              <a:rPr lang="en-US" altLang="en-US" dirty="0" smtClean="0"/>
              <a:t> all don’t know where the vulnerabilities are (</a:t>
            </a:r>
            <a:r>
              <a:rPr lang="en-US" altLang="en-US" i="1" dirty="0" smtClean="0"/>
              <a:t>undecidable</a:t>
            </a:r>
            <a:r>
              <a:rPr lang="en-US" altLang="en-US" dirty="0" smtClean="0"/>
              <a:t>)</a:t>
            </a:r>
            <a:r>
              <a:rPr lang="ar-SA" altLang="en-US" smtClean="0">
                <a:cs typeface="Arial" panose="020B0604020202020204" pitchFamily="34" charset="0"/>
              </a:rPr>
              <a:t>‏</a:t>
            </a:r>
            <a:endParaRPr lang="en-US" altLang="en-US" dirty="0" smtClean="0">
              <a:cs typeface="Arial" panose="020B0604020202020204" pitchFamily="34" charset="0"/>
            </a:endParaRP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Worse, attacker may have planted a vulnerability</a:t>
            </a:r>
            <a:endParaRPr lang="en-US" altLang="en-US" dirty="0" smtClean="0"/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Asymmetry: One vulnerability compromises the whole code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Developer has to find all of them (impossible in general)</a:t>
            </a:r>
            <a:r>
              <a:rPr lang="ar-SA" altLang="en-US" smtClean="0">
                <a:cs typeface="Arial" panose="020B0604020202020204" pitchFamily="34" charset="0"/>
              </a:rPr>
              <a:t>‏</a:t>
            </a:r>
            <a:endParaRPr lang="en-US" altLang="en-US" dirty="0" smtClean="0"/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No one can guarantee “this code is clean” or even quantify improvement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2930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Complexity makes</a:t>
            </a:r>
            <a:br>
              <a:rPr lang="en-US" altLang="en-US" dirty="0"/>
            </a:br>
            <a:r>
              <a:rPr lang="en-US" altLang="en-US" dirty="0"/>
              <a:t>cyber threats </a:t>
            </a:r>
            <a:r>
              <a:rPr lang="en-US" altLang="en-US" i="1" dirty="0"/>
              <a:t>asymmetric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59237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Complexity is a fact of “life”</a:t>
            </a:r>
            <a:endParaRPr lang="en-US" sz="36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8331"/>
            <a:ext cx="7772400" cy="5454869"/>
          </a:xfrm>
        </p:spPr>
        <p:txBody>
          <a:bodyPr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Biological phenomena are a prototype and inspiration for many complex domains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Life involves a large chemical regulatory network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“Game of Life” model is based on population dynamics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Bio concepts pervade computing (viruses, mutations)</a:t>
            </a: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Biology typifies complex couplings of manmade systems – economy, energy, cybersecurity</a:t>
            </a:r>
          </a:p>
        </p:txBody>
      </p:sp>
      <p:grpSp>
        <p:nvGrpSpPr>
          <p:cNvPr id="17412" name="Group 8"/>
          <p:cNvGrpSpPr>
            <a:grpSpLocks/>
          </p:cNvGrpSpPr>
          <p:nvPr/>
        </p:nvGrpSpPr>
        <p:grpSpPr bwMode="auto">
          <a:xfrm>
            <a:off x="2335213" y="2311648"/>
            <a:ext cx="4171950" cy="2333625"/>
            <a:chOff x="2334926" y="2619899"/>
            <a:chExt cx="3686162" cy="2061254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926" y="2619899"/>
              <a:ext cx="2370319" cy="206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2687705" y="3688507"/>
              <a:ext cx="361792" cy="35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4700095" y="3125879"/>
              <a:ext cx="1320993" cy="963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Eukaryotic cell-cycle regulation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422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67200" y="1295400"/>
            <a:ext cx="4724400" cy="5029200"/>
          </a:xfrm>
        </p:spPr>
        <p:txBody>
          <a:bodyPr lIns="90360" tIns="44280" rIns="90360" bIns="44280"/>
          <a:lstStyle/>
          <a:p>
            <a:pPr eaLnBrk="1" hangingPunct="1">
              <a:lnSpc>
                <a:spcPct val="78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Feature set is defined by a test suite</a:t>
            </a:r>
          </a:p>
          <a:p>
            <a:pPr eaLnBrk="1" hangingPunct="1">
              <a:lnSpc>
                <a:spcPct val="78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Test suite verifies that an implementation conforms to desired functionality</a:t>
            </a:r>
          </a:p>
          <a:p>
            <a:pPr eaLnBrk="1" hangingPunct="1">
              <a:lnSpc>
                <a:spcPct val="78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Test suite is a sample; cannot realistically cover all possible input/outputs</a:t>
            </a:r>
          </a:p>
          <a:p>
            <a:pPr eaLnBrk="1" hangingPunct="1">
              <a:lnSpc>
                <a:spcPct val="78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Vulnerabilities arise from untested input/outputs</a:t>
            </a:r>
          </a:p>
          <a:p>
            <a:pPr eaLnBrk="1" hangingPunct="1">
              <a:lnSpc>
                <a:spcPct val="78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Any feature set has infinitely many implementations</a:t>
            </a:r>
          </a:p>
          <a:p>
            <a:pPr lvl="1" eaLnBrk="1" hangingPunct="1">
              <a:lnSpc>
                <a:spcPct val="78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Finite large number if size is bounded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8862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Observation #1: A program’s</a:t>
            </a:r>
            <a:br>
              <a:rPr lang="en-US" altLang="en-US" dirty="0"/>
            </a:br>
            <a:r>
              <a:rPr lang="en-US" altLang="en-US" dirty="0"/>
              <a:t>feature set has many implementations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77738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121980"/>
            <a:ext cx="8686800" cy="1219200"/>
          </a:xfrm>
        </p:spPr>
        <p:txBody>
          <a:bodyPr lIns="90360" tIns="44280" rIns="90360" bIns="44280"/>
          <a:lstStyle/>
          <a:p>
            <a:pPr eaLnBrk="1" hangingPunct="1">
              <a:spcBef>
                <a:spcPts val="5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sz="2200" dirty="0" smtClean="0"/>
              <a:t>Assume: Multiple implementations randomize security holes</a:t>
            </a:r>
          </a:p>
          <a:p>
            <a:pPr eaLnBrk="1" hangingPunct="1">
              <a:spcBef>
                <a:spcPts val="55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sz="2200" dirty="0" smtClean="0"/>
              <a:t>Ensemble of multiple-version, “randomized” undecidable codes allows formation of security </a:t>
            </a:r>
            <a:r>
              <a:rPr lang="en-US" altLang="en-US" sz="2200" i="1" dirty="0" smtClean="0"/>
              <a:t>improvement</a:t>
            </a:r>
            <a:r>
              <a:rPr lang="en-US" altLang="en-US" sz="2200" dirty="0" smtClean="0"/>
              <a:t> statistics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04678"/>
            <a:ext cx="531971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5214"/>
            <a:ext cx="53022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7" name="Line 6"/>
          <p:cNvSpPr>
            <a:spLocks noChangeShapeType="1"/>
          </p:cNvSpPr>
          <p:nvPr/>
        </p:nvSpPr>
        <p:spPr bwMode="auto">
          <a:xfrm>
            <a:off x="0" y="4724789"/>
            <a:ext cx="51816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Line 7"/>
          <p:cNvSpPr>
            <a:spLocks noChangeShapeType="1"/>
          </p:cNvSpPr>
          <p:nvPr/>
        </p:nvSpPr>
        <p:spPr bwMode="auto">
          <a:xfrm flipV="1">
            <a:off x="5181600" y="4029464"/>
            <a:ext cx="685800" cy="7048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>
            <a:off x="5867400" y="4038989"/>
            <a:ext cx="32766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Observation #2: Ensemble of instances permits the formulation of statistics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35261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8534400" cy="46482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Space Shuttle: 4 computers, identical </a:t>
            </a:r>
            <a:br>
              <a:rPr lang="en-US" altLang="en-US" dirty="0" smtClean="0"/>
            </a:br>
            <a:r>
              <a:rPr lang="en-US" altLang="en-US" dirty="0" smtClean="0"/>
              <a:t>software, different hardware, same design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Focus is on hardware faults</a:t>
            </a: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Similarly, software redundancy used mostly </a:t>
            </a:r>
            <a:br>
              <a:rPr lang="en-US" altLang="en-US" dirty="0" smtClean="0"/>
            </a:br>
            <a:r>
              <a:rPr lang="en-US" altLang="en-US" dirty="0" smtClean="0"/>
              <a:t>for control systems up to now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i="1" dirty="0" smtClean="0"/>
              <a:t>N</a:t>
            </a:r>
            <a:r>
              <a:rPr lang="en-US" altLang="en-US" dirty="0" smtClean="0"/>
              <a:t>-version software: Multiple versions implemented to the same feature set by different developers</a:t>
            </a:r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Models of </a:t>
            </a:r>
            <a:r>
              <a:rPr lang="en-US" altLang="en-US" i="1" dirty="0" smtClean="0"/>
              <a:t>N</a:t>
            </a:r>
            <a:r>
              <a:rPr lang="en-US" altLang="en-US" dirty="0" smtClean="0"/>
              <a:t>-version software view the control system as a stochastic process that walks the code graph of the software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Control system takes the place of a “fuzzer”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154113"/>
            <a:ext cx="1379538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High-reliability systems can be</a:t>
            </a:r>
            <a:br>
              <a:rPr lang="en-US" altLang="en-US" dirty="0"/>
            </a:br>
            <a:r>
              <a:rPr lang="en-US" altLang="en-US" dirty="0"/>
              <a:t>constructed from “</a:t>
            </a:r>
            <a:r>
              <a:rPr lang="en-US" altLang="en-US" i="1" dirty="0"/>
              <a:t>N</a:t>
            </a:r>
            <a:r>
              <a:rPr lang="en-US" altLang="en-US" dirty="0"/>
              <a:t>-version software”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67445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8534400" cy="54864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Clear generalization of </a:t>
            </a:r>
            <a:r>
              <a:rPr lang="en-US" altLang="en-US" i="1" dirty="0" smtClean="0"/>
              <a:t>N</a:t>
            </a:r>
            <a:r>
              <a:rPr lang="en-US" altLang="en-US" dirty="0" smtClean="0"/>
              <a:t>-version reliability to cybersecurity …</a:t>
            </a:r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lvl="2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en-US" dirty="0" smtClean="0"/>
          </a:p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… but there are important differences requiring enabling technology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Compromised versions must be removed and replaced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Hand-made new versions are time-consuming and expensive</a:t>
            </a:r>
          </a:p>
          <a:p>
            <a:pPr lvl="2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May repeat previous mistakes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726488"/>
            <a:ext cx="5029200" cy="275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Similarly, </a:t>
            </a:r>
            <a:r>
              <a:rPr lang="en-US" altLang="en-US" i="1" dirty="0"/>
              <a:t>N</a:t>
            </a:r>
            <a:r>
              <a:rPr lang="en-US" altLang="en-US" dirty="0"/>
              <a:t>-version software can quantifiably improve cybersecurity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5638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4343400" cy="54102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Component-based codes automatically conform to a feature set if the constituent components conform to their individual feature sets (semantic interfaces)</a:t>
            </a:r>
            <a:r>
              <a:rPr lang="ar-SA" altLang="en-US" dirty="0" smtClean="0">
                <a:cs typeface="Arial" panose="020B0604020202020204" pitchFamily="34" charset="0"/>
              </a:rPr>
              <a:t>‏</a:t>
            </a:r>
            <a:endParaRPr lang="en-US" altLang="en-US" dirty="0" smtClean="0"/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Multiple implementations of the code amount to multiple versions of components</a:t>
            </a:r>
          </a:p>
          <a:p>
            <a:pPr lvl="1"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Components can be mixed and matched to form a combinatorial number of code implementations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71752"/>
            <a:ext cx="32448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A simple example: Diverse software</a:t>
            </a:r>
            <a:br>
              <a:rPr lang="en-US" altLang="en-US" dirty="0"/>
            </a:br>
            <a:r>
              <a:rPr lang="en-US" altLang="en-US" dirty="0"/>
              <a:t>can be constructed from components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76009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638800" y="1447800"/>
            <a:ext cx="3200400" cy="46482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A component type is similar to a gene; component implementations are similar to alleles of a gene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9911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Living systems adapt to cope</a:t>
            </a:r>
            <a:br>
              <a:rPr lang="en-US" altLang="en-US" dirty="0"/>
            </a:br>
            <a:r>
              <a:rPr lang="en-US" altLang="en-US" dirty="0"/>
              <a:t>with unknowable attacks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09728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Reassemble alleles into individuals</a:t>
            </a:r>
            <a:endParaRPr lang="en-US" sz="36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29200" y="1447800"/>
            <a:ext cx="3810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kern="0" dirty="0" smtClean="0"/>
              <a:t>Different alleles can be assembled into new individuals that have “randomized” security holes</a:t>
            </a:r>
          </a:p>
          <a:p>
            <a:pPr defTabSz="9144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kern="0" dirty="0" smtClean="0"/>
              <a:t>New individuals are differently vulnerable and potentially adaptive</a:t>
            </a:r>
          </a:p>
          <a:p>
            <a:pPr defTabSz="9144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kern="0" dirty="0" smtClean="0"/>
              <a:t>Excess functionality and planted vulnerabilities can be “annealed” away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25479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728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Compare responses from individuals</a:t>
            </a:r>
            <a:endParaRPr lang="en-US" sz="3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181600" y="144780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kern="0" dirty="0" smtClean="0"/>
              <a:t>Now different individuals will produce the same feature set but react differently to attacks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3811588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08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Economies of scale in computing:</a:t>
            </a:r>
            <a:br>
              <a:rPr lang="en-US" sz="3600" dirty="0" smtClean="0"/>
            </a:br>
            <a:r>
              <a:rPr lang="en-US" sz="3600" dirty="0" smtClean="0"/>
              <a:t>Friend and enemy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Enormously complex hardware and software is created at enormous </a:t>
            </a:r>
            <a:r>
              <a:rPr lang="en-US" sz="2000" dirty="0" smtClean="0"/>
              <a:t>cost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Cost is recouped by stamping out millions of identical copies</a:t>
            </a:r>
            <a:br>
              <a:rPr lang="en-US" dirty="0">
                <a:solidFill>
                  <a:srgbClr val="000000"/>
                </a:solidFill>
                <a:cs typeface="Arial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r>
              <a:rPr lang="en-US" sz="2000" dirty="0" smtClean="0"/>
              <a:t>A kid in his basement can make it do something interesting but unknown (</a:t>
            </a:r>
            <a:r>
              <a:rPr lang="en-US" sz="2000" dirty="0" smtClean="0">
                <a:solidFill>
                  <a:srgbClr val="0000FF"/>
                </a:solidFill>
              </a:rPr>
              <a:t>unpredictable</a:t>
            </a:r>
            <a:r>
              <a:rPr lang="en-US" sz="2000" dirty="0" smtClean="0"/>
              <a:t>).  He can be certain he can do the same thing to your desktop PC (</a:t>
            </a:r>
            <a:r>
              <a:rPr lang="en-US" sz="2000" dirty="0" smtClean="0">
                <a:solidFill>
                  <a:srgbClr val="0000FF"/>
                </a:solidFill>
              </a:rPr>
              <a:t>deterministic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In </a:t>
            </a:r>
            <a:r>
              <a:rPr lang="en-US" sz="2000" dirty="0"/>
              <a:t>the general case, all digital designs share these </a:t>
            </a:r>
            <a:r>
              <a:rPr lang="en-US" sz="2000" dirty="0" smtClean="0"/>
              <a:t>problems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3" descr="software-with-hol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9732"/>
            <a:ext cx="10874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oftware-with-hol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137332"/>
            <a:ext cx="10874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oftware-with-hol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213532"/>
            <a:ext cx="10874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oftware-with-hol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9732"/>
            <a:ext cx="10874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133600" y="2670732"/>
            <a:ext cx="762000" cy="3048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5" descr="software-with-hol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365932"/>
            <a:ext cx="10874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software-with-hol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2442132"/>
            <a:ext cx="1087438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83041" y="5343435"/>
            <a:ext cx="6198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Solution:  Make the design less general, more analyzable</a:t>
            </a:r>
          </a:p>
        </p:txBody>
      </p:sp>
    </p:spTree>
    <p:extLst>
      <p:ext uri="{BB962C8B-B14F-4D97-AF65-F5344CB8AC3E}">
        <p14:creationId xmlns:p14="http://schemas.microsoft.com/office/powerpoint/2010/main" val="26367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25225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81600" y="1447800"/>
            <a:ext cx="3657600" cy="4648200"/>
          </a:xfrm>
        </p:spPr>
        <p:txBody>
          <a:bodyPr lIns="90360" tIns="44280" rIns="90360" bIns="44280"/>
          <a:lstStyle/>
          <a:p>
            <a:pPr eaLnBrk="1" hangingPunct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en-US" dirty="0" smtClean="0"/>
              <a:t>Eliminate the one with the differentiated response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99849"/>
            <a:ext cx="8229600" cy="1203434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102E54"/>
                </a:solidFill>
                <a:latin typeface="Calibri" charset="0"/>
                <a:ea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lang="en-US" altLang="en-US" dirty="0"/>
              <a:t>Evolve new and more </a:t>
            </a:r>
            <a:r>
              <a:rPr lang="en-US" altLang="en-US" dirty="0" smtClean="0"/>
              <a:t>robust</a:t>
            </a:r>
            <a:br>
              <a:rPr lang="en-US" altLang="en-US" dirty="0" smtClean="0"/>
            </a:br>
            <a:r>
              <a:rPr lang="en-US" altLang="en-US" dirty="0" smtClean="0"/>
              <a:t>individuals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54517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systems are prototypical</a:t>
            </a:r>
            <a:br>
              <a:rPr lang="en-US" dirty="0" smtClean="0"/>
            </a:br>
            <a:r>
              <a:rPr lang="en-US" dirty="0" smtClean="0"/>
              <a:t>of broader complex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way of defining “complex” systems: those that behave as </a:t>
            </a:r>
            <a:r>
              <a:rPr lang="en-US" dirty="0" smtClean="0">
                <a:solidFill>
                  <a:srgbClr val="0000FF"/>
                </a:solidFill>
              </a:rPr>
              <a:t>large-scale information networks </a:t>
            </a:r>
            <a:r>
              <a:rPr lang="en-US" dirty="0" smtClean="0"/>
              <a:t>and do not yield to traditional equation-based analysis</a:t>
            </a:r>
          </a:p>
          <a:p>
            <a:pPr lvl="1"/>
            <a:r>
              <a:rPr lang="en-US" dirty="0" smtClean="0"/>
              <a:t>Complex systems can be </a:t>
            </a:r>
            <a:r>
              <a:rPr lang="en-US" dirty="0" smtClean="0">
                <a:solidFill>
                  <a:srgbClr val="0000FF"/>
                </a:solidFill>
              </a:rPr>
              <a:t>engineered </a:t>
            </a:r>
            <a:r>
              <a:rPr lang="en-US" dirty="0" smtClean="0"/>
              <a:t>or </a:t>
            </a:r>
            <a:r>
              <a:rPr lang="en-US" dirty="0" smtClean="0">
                <a:solidFill>
                  <a:srgbClr val="0000FF"/>
                </a:solidFill>
              </a:rPr>
              <a:t>evolved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Fundamental basis for their intractability: </a:t>
            </a:r>
            <a:r>
              <a:rPr lang="en-US" dirty="0" smtClean="0">
                <a:solidFill>
                  <a:srgbClr val="0000FF"/>
                </a:solidFill>
              </a:rPr>
              <a:t>Turing’s halting problem</a:t>
            </a:r>
          </a:p>
          <a:p>
            <a:pPr lvl="1"/>
            <a:r>
              <a:rPr lang="en-US" dirty="0" smtClean="0"/>
              <a:t>Once a system (whether designed with digital logic or otherwise) is equivalent to a sufficiently powerful computer, its behavioral properties </a:t>
            </a:r>
            <a:r>
              <a:rPr lang="en-US" dirty="0" smtClean="0">
                <a:solidFill>
                  <a:srgbClr val="0000FF"/>
                </a:solidFill>
              </a:rPr>
              <a:t>cannot be predicted in the general case</a:t>
            </a:r>
          </a:p>
          <a:p>
            <a:pPr lvl="1"/>
            <a:r>
              <a:rPr lang="en-US" dirty="0" smtClean="0"/>
              <a:t>The digital cybersecurity problem illustrates this difficulty in its purest form</a:t>
            </a:r>
            <a:endParaRPr lang="en-US" dirty="0"/>
          </a:p>
        </p:txBody>
      </p:sp>
      <p:pic>
        <p:nvPicPr>
          <p:cNvPr id="11" name="Picture 2" descr="C:\Documents and Settings\jmayo\Local Settings\Temporary Internet Files\Content.IE5\ALN4XOB6\MP900442296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2769218"/>
            <a:ext cx="22808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Documents and Settings\jmayo\Local Settings\Temporary Internet Files\Content.IE5\WBRR641L\MC90007114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05640"/>
            <a:ext cx="1874560" cy="171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Sandia's long row of Red Storm cabinets give hints of the&#10;supercomputer's dazzling scalability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66062"/>
            <a:ext cx="2077506" cy="145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93065" y="4194693"/>
            <a:ext cx="1190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Infrastructure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84366" y="4194118"/>
            <a:ext cx="985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Computers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23223" y="4194117"/>
            <a:ext cx="829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Societies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16C3061F-73FD-4A16-988E-F4FF14ED7C3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complexity problem has its roots</a:t>
            </a:r>
            <a:br>
              <a:rPr lang="en-US" dirty="0" smtClean="0"/>
            </a:br>
            <a:r>
              <a:rPr lang="en-US" dirty="0" smtClean="0"/>
              <a:t>in theoretical computer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>
                <a:cs typeface="Arial" charset="0"/>
              </a:rPr>
              <a:t>Theorem (Turing 1936, Rice 1953):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No algorithm exists </a:t>
            </a:r>
            <a:r>
              <a:rPr lang="en-US" dirty="0">
                <a:cs typeface="Arial" charset="0"/>
              </a:rPr>
              <a:t>to </a:t>
            </a:r>
            <a:r>
              <a:rPr lang="en-US" dirty="0" smtClean="0">
                <a:cs typeface="Arial" charset="0"/>
              </a:rPr>
              <a:t>predict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a </a:t>
            </a:r>
            <a:r>
              <a:rPr lang="en-US" dirty="0">
                <a:cs typeface="Arial" charset="0"/>
              </a:rPr>
              <a:t>priori the behavior of a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generic </a:t>
            </a:r>
            <a:r>
              <a:rPr lang="en-US" dirty="0">
                <a:cs typeface="Arial" charset="0"/>
              </a:rPr>
              <a:t>information processing system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>
                <a:cs typeface="Arial" charset="0"/>
              </a:rPr>
              <a:t>i.e., such a system is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undecidable</a:t>
            </a:r>
            <a:r>
              <a:rPr lang="en-US" dirty="0">
                <a:solidFill>
                  <a:srgbClr val="0070C0"/>
                </a:solidFill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even if </a:t>
            </a:r>
            <a:r>
              <a:rPr lang="en-US" dirty="0">
                <a:solidFill>
                  <a:srgbClr val="0000FF"/>
                </a:solidFill>
                <a:cs typeface="Arial" charset="0"/>
              </a:rPr>
              <a:t>deterministic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/>
              <a:t>Practical </a:t>
            </a:r>
            <a:r>
              <a:rPr lang="en-US" dirty="0"/>
              <a:t>significance: A </a:t>
            </a:r>
            <a:r>
              <a:rPr lang="en-US" dirty="0" smtClean="0"/>
              <a:t>real </a:t>
            </a:r>
            <a:r>
              <a:rPr lang="en-US" dirty="0"/>
              <a:t>system, with a </a:t>
            </a:r>
            <a:r>
              <a:rPr lang="en-US" dirty="0">
                <a:solidFill>
                  <a:srgbClr val="0000FF"/>
                </a:solidFill>
              </a:rPr>
              <a:t>finite exponentially large </a:t>
            </a:r>
            <a:r>
              <a:rPr lang="en-US" dirty="0"/>
              <a:t>number of states but </a:t>
            </a:r>
            <a:r>
              <a:rPr lang="en-US" dirty="0">
                <a:solidFill>
                  <a:srgbClr val="0000FF"/>
                </a:solidFill>
              </a:rPr>
              <a:t>otherwise generic</a:t>
            </a:r>
            <a:r>
              <a:rPr lang="en-US" dirty="0"/>
              <a:t>, is </a:t>
            </a:r>
            <a:r>
              <a:rPr lang="en-US" i="1" dirty="0"/>
              <a:t>effectively</a:t>
            </a:r>
            <a:r>
              <a:rPr lang="en-US" dirty="0"/>
              <a:t> </a:t>
            </a:r>
            <a:r>
              <a:rPr lang="en-US" dirty="0" smtClean="0"/>
              <a:t>undecidable – in particular, simulation or testing cannot tell us all its possible behaviors</a:t>
            </a:r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 smtClean="0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 smtClean="0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/>
          </a:p>
          <a:p>
            <a:pPr lvl="1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 smtClean="0"/>
          </a:p>
          <a:p>
            <a:pPr marL="457200" lvl="1" indent="0"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We </a:t>
            </a:r>
            <a:r>
              <a:rPr lang="en-US" dirty="0" smtClean="0">
                <a:solidFill>
                  <a:srgbClr val="0000FF"/>
                </a:solidFill>
              </a:rPr>
              <a:t>need</a:t>
            </a:r>
            <a:r>
              <a:rPr lang="en-US" dirty="0" smtClean="0">
                <a:solidFill>
                  <a:srgbClr val="000000"/>
                </a:solidFill>
              </a:rPr>
              <a:t> to bound all possible behaviors to quantify </a:t>
            </a:r>
            <a:r>
              <a:rPr lang="en-US" dirty="0" smtClean="0">
                <a:solidFill>
                  <a:srgbClr val="0000FF"/>
                </a:solidFill>
              </a:rPr>
              <a:t>safety and security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59934"/>
            <a:ext cx="5029200" cy="186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4422" y="4056156"/>
            <a:ext cx="13660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9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</a:t>
            </a: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153150"/>
            <a:ext cx="609600" cy="374650"/>
          </a:xfrm>
        </p:spPr>
        <p:txBody>
          <a:bodyPr/>
          <a:lstStyle/>
          <a:p>
            <a:fld id="{4C0AEA93-14AC-4622-BF37-17260AB0BA2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theory has direct engineering</a:t>
            </a:r>
            <a:br>
              <a:rPr lang="en-US" sz="3600" dirty="0" smtClean="0"/>
            </a:br>
            <a:r>
              <a:rPr lang="en-US" sz="3600" dirty="0" smtClean="0"/>
              <a:t>implications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digital system </a:t>
            </a:r>
            <a:r>
              <a:rPr lang="en-US" i="1" dirty="0" smtClean="0"/>
              <a:t>created arbitrarily </a:t>
            </a:r>
            <a:r>
              <a:rPr lang="en-US" dirty="0" smtClean="0"/>
              <a:t>cannot be predicted or bounded</a:t>
            </a:r>
            <a:endParaRPr lang="en-US" i="1" dirty="0" smtClean="0"/>
          </a:p>
          <a:p>
            <a:pPr lvl="1"/>
            <a:r>
              <a:rPr lang="en-US" dirty="0" smtClean="0"/>
              <a:t>You have no idea how the system will respond to the vast number of inputs you </a:t>
            </a:r>
            <a:r>
              <a:rPr lang="en-US" i="1" dirty="0" smtClean="0"/>
              <a:t>haven’t</a:t>
            </a:r>
            <a:r>
              <a:rPr lang="en-US" dirty="0" smtClean="0"/>
              <a:t> tested</a:t>
            </a:r>
          </a:p>
          <a:p>
            <a:pPr lvl="1"/>
            <a:r>
              <a:rPr lang="en-US" dirty="0" smtClean="0"/>
              <a:t>This explains why bugs and vulnerabilities are commonplace</a:t>
            </a:r>
          </a:p>
          <a:p>
            <a:pPr lvl="1"/>
            <a:r>
              <a:rPr lang="en-US" dirty="0" smtClean="0"/>
              <a:t>Once the state differs by even </a:t>
            </a:r>
            <a:r>
              <a:rPr lang="en-US" i="1" dirty="0" smtClean="0"/>
              <a:t>one bit </a:t>
            </a:r>
            <a:r>
              <a:rPr lang="en-US" dirty="0" smtClean="0"/>
              <a:t>from what you expected – due to a mistake, a natural fault, or an attack – all bets are off</a:t>
            </a:r>
          </a:p>
          <a:p>
            <a:r>
              <a:rPr lang="en-US" dirty="0" smtClean="0"/>
              <a:t>We need ways to tame this “wild west” digital complexity</a:t>
            </a:r>
          </a:p>
          <a:p>
            <a:r>
              <a:rPr lang="en-US" dirty="0" smtClean="0"/>
              <a:t>We must</a:t>
            </a:r>
            <a:r>
              <a:rPr lang="en-US" b="1" dirty="0" smtClean="0"/>
              <a:t> </a:t>
            </a:r>
            <a:r>
              <a:rPr lang="en-US" dirty="0"/>
              <a:t>design</a:t>
            </a:r>
            <a:r>
              <a:rPr lang="en-US" b="1" dirty="0"/>
              <a:t> </a:t>
            </a:r>
            <a:r>
              <a:rPr lang="en-US" dirty="0"/>
              <a:t>digital systems </a:t>
            </a:r>
            <a:r>
              <a:rPr lang="en-US" dirty="0" smtClean="0"/>
              <a:t>specifically for </a:t>
            </a:r>
            <a:r>
              <a:rPr lang="en-US" dirty="0">
                <a:solidFill>
                  <a:srgbClr val="0000FF"/>
                </a:solidFill>
              </a:rPr>
              <a:t>analyzability and robustness</a:t>
            </a:r>
          </a:p>
          <a:p>
            <a:r>
              <a:rPr lang="en-US" dirty="0" smtClean="0"/>
              <a:t>Similar problems are faced in outside applications, but Sandia faces them in extremes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xtreme consequence, extreme environments, extreme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solution space uses the</a:t>
            </a:r>
            <a:br>
              <a:rPr lang="en-US" sz="3600" dirty="0" smtClean="0"/>
            </a:br>
            <a:r>
              <a:rPr lang="en-US" sz="3600" dirty="0" smtClean="0"/>
              <a:t>mathematics of complex systems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Formal methods </a:t>
            </a:r>
            <a:r>
              <a:rPr lang="en-US" dirty="0" smtClean="0"/>
              <a:t>(reduced complexity)</a:t>
            </a:r>
          </a:p>
          <a:p>
            <a:pPr lvl="1"/>
            <a:r>
              <a:rPr lang="en-US" dirty="0" smtClean="0"/>
              <a:t>Automated reasoning about all possible behaviors within a model – widely used in industry for critical digital devices</a:t>
            </a:r>
          </a:p>
          <a:p>
            <a:pPr lvl="1"/>
            <a:r>
              <a:rPr lang="en-US" dirty="0" smtClean="0"/>
              <a:t>Model checking, theorem proving</a:t>
            </a:r>
          </a:p>
          <a:p>
            <a:pPr lvl="1"/>
            <a:r>
              <a:rPr lang="en-US" dirty="0" smtClean="0"/>
              <a:t>Scaling limitations, though power and tractability have improved over time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Complex systems theory </a:t>
            </a:r>
            <a:r>
              <a:rPr lang="en-US" dirty="0" smtClean="0"/>
              <a:t>(structured complexity)</a:t>
            </a:r>
          </a:p>
          <a:p>
            <a:pPr lvl="1"/>
            <a:r>
              <a:rPr lang="en-US" dirty="0" smtClean="0"/>
              <a:t>Probabilistic analysis of response of networks to perturbations</a:t>
            </a:r>
          </a:p>
          <a:p>
            <a:pPr lvl="1"/>
            <a:r>
              <a:rPr lang="en-US" dirty="0" smtClean="0"/>
              <a:t>Biologically inspired architectures such as </a:t>
            </a:r>
            <a:r>
              <a:rPr lang="en-US" dirty="0" smtClean="0">
                <a:solidFill>
                  <a:srgbClr val="0000FF"/>
                </a:solidFill>
              </a:rPr>
              <a:t>diversity</a:t>
            </a:r>
          </a:p>
          <a:p>
            <a:pPr lvl="1"/>
            <a:r>
              <a:rPr lang="en-US" dirty="0" smtClean="0"/>
              <a:t>Well suited to understand emergent system-level robustness, but only sparingly applied to engineered </a:t>
            </a:r>
            <a:r>
              <a:rPr lang="en-US" dirty="0" smtClean="0">
                <a:solidFill>
                  <a:srgbClr val="0000FF"/>
                </a:solidFill>
              </a:rPr>
              <a:t>digital</a:t>
            </a:r>
            <a:r>
              <a:rPr lang="en-US" dirty="0" smtClean="0"/>
              <a:t> systems</a:t>
            </a:r>
          </a:p>
          <a:p>
            <a:r>
              <a:rPr lang="en-US" dirty="0" smtClean="0"/>
              <a:t>In both strategies, systems must be </a:t>
            </a:r>
            <a:r>
              <a:rPr lang="en-US" dirty="0" smtClean="0">
                <a:solidFill>
                  <a:srgbClr val="0000FF"/>
                </a:solidFill>
              </a:rPr>
              <a:t>constrained</a:t>
            </a:r>
            <a:r>
              <a:rPr lang="en-US" dirty="0" smtClean="0"/>
              <a:t> to be analyzable</a:t>
            </a:r>
          </a:p>
          <a:p>
            <a:pPr lvl="1"/>
            <a:r>
              <a:rPr lang="en-US" dirty="0" smtClean="0"/>
              <a:t>Ideal approach is to consciously design-in analyzability and robustness along with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0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Sandia_CorpPresentation_Template1">
  <a:themeElements>
    <a:clrScheme name="Sandia Brand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103160"/>
      </a:accent5>
      <a:accent6>
        <a:srgbClr val="730E00"/>
      </a:accent6>
      <a:hlink>
        <a:srgbClr val="37A6D2"/>
      </a:hlink>
      <a:folHlink>
        <a:srgbClr val="B71A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Sandia_CorpPresentation_Template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2680</TotalTime>
  <Words>3134</Words>
  <Application>Microsoft Office PowerPoint</Application>
  <PresentationFormat>On-screen Show (4:3)</PresentationFormat>
  <Paragraphs>462</Paragraphs>
  <Slides>50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50</vt:i4>
      </vt:variant>
    </vt:vector>
  </HeadingPairs>
  <TitlesOfParts>
    <vt:vector size="69" baseType="lpstr">
      <vt:lpstr>ＭＳ Ｐゴシック</vt:lpstr>
      <vt:lpstr>Arial</vt:lpstr>
      <vt:lpstr>Calibri</vt:lpstr>
      <vt:lpstr>DejaVu Sans</vt:lpstr>
      <vt:lpstr>Lucida Console</vt:lpstr>
      <vt:lpstr>Lucida Handwriting</vt:lpstr>
      <vt:lpstr>Symbol</vt:lpstr>
      <vt:lpstr>Times New Roman</vt:lpstr>
      <vt:lpstr>Wingdings</vt:lpstr>
      <vt:lpstr>Sandia_CorpPresentation_Template1</vt:lpstr>
      <vt:lpstr>1_Sandia_CorpPresentation_Template1</vt:lpstr>
      <vt:lpstr>5_Sandia_CorpPresentation_Template1</vt:lpstr>
      <vt:lpstr>2_Sandia_CorpPresentation_Template1</vt:lpstr>
      <vt:lpstr>3_Sandia_CorpPresentation_Template1</vt:lpstr>
      <vt:lpstr>4_Sandia_CorpPresentation_Template1</vt:lpstr>
      <vt:lpstr>6_Sandia_CorpPresentation_Template1</vt:lpstr>
      <vt:lpstr>7_Sandia_CorpPresentation_Template1</vt:lpstr>
      <vt:lpstr>8_Sandia_CorpPresentation_Template1</vt:lpstr>
      <vt:lpstr>9_Sandia_CorpPresentation_Template1</vt:lpstr>
      <vt:lpstr>Scientific Approaches to Cybersecurity: Design and Analysis of Complex Digital Systems</vt:lpstr>
      <vt:lpstr>What makes cybersecurity hard?</vt:lpstr>
      <vt:lpstr>Cyber: inherently stable to &lt; 1 bit, usually chaotic to &gt; 1 bit perturbations</vt:lpstr>
      <vt:lpstr>Finding the right approach for the job</vt:lpstr>
      <vt:lpstr>Economies of scale in computing: Friend and enemy</vt:lpstr>
      <vt:lpstr>Digital systems are prototypical of broader complex systems</vt:lpstr>
      <vt:lpstr>The complexity problem has its roots in theoretical computer science</vt:lpstr>
      <vt:lpstr>The theory has direct engineering implications</vt:lpstr>
      <vt:lpstr>The solution space uses the mathematics of complex systems</vt:lpstr>
      <vt:lpstr>Formal methods reason about all possible digital behaviors</vt:lpstr>
      <vt:lpstr>Work aims at “engineered trust” via formally informed design</vt:lpstr>
      <vt:lpstr>“Self-organized criticality” is a simple example of digital emergent behavior</vt:lpstr>
      <vt:lpstr>“Sandbots” communicate via standard protocols and obey simple rules</vt:lpstr>
      <vt:lpstr>Robustness is key to understanding systems with “organic” behavior</vt:lpstr>
      <vt:lpstr>Complexity theory shows ways to address “whole system” robustness</vt:lpstr>
      <vt:lpstr>PowerPoint Presentation</vt:lpstr>
      <vt:lpstr>What distinguishes the two implementations? Resilience</vt:lpstr>
      <vt:lpstr>PowerPoint Presentation</vt:lpstr>
      <vt:lpstr>Example illustrates quantifying resilience implications of designs</vt:lpstr>
      <vt:lpstr>Complexity theory provides insight on real-world circuits</vt:lpstr>
      <vt:lpstr>Area for research: What makes resilient complex systems quantifiable?</vt:lpstr>
      <vt:lpstr>A lesson for complex systems that are not resilient</vt:lpstr>
      <vt:lpstr>Complexity theory enables analysis of the consequences of hardware errors</vt:lpstr>
      <vt:lpstr>Formal analysis can incorporate a digital upset model</vt:lpstr>
      <vt:lpstr>Abstraction/composition is key to analyzing large cyber-physical systems</vt:lpstr>
      <vt:lpstr>“Diverse redundancy” is a complex systems technique for trust</vt:lpstr>
      <vt:lpstr>Analyzable statistics arise from an ensemble of undecidable programs</vt:lpstr>
      <vt:lpstr>“Genetic programming” can produce diverse digital implementations</vt:lpstr>
      <vt:lpstr>String recognizer example illustrates role of testing vs. formal methods</vt:lpstr>
      <vt:lpstr>Complexity measures suggest targeted fuzzing strategies</vt:lpstr>
      <vt:lpstr>Formal analysis of diverse string recognizers exposes voting benefit</vt:lpstr>
      <vt:lpstr>Supplemental slides</vt:lpstr>
      <vt:lpstr>Need to assure trust for high-consequence information systems</vt:lpstr>
      <vt:lpstr>Need to verify increasingly complex behavioral requirements</vt:lpstr>
      <vt:lpstr>Need to verify increasingly complex behavioral requirements</vt:lpstr>
      <vt:lpstr>Analysis scalability is enhanced by coupling analog and digital models</vt:lpstr>
      <vt:lpstr>Digital upsets can be generated from physics</vt:lpstr>
      <vt:lpstr>A toy “half adder” circuit illustrates generating digital upsets from physics</vt:lpstr>
      <vt:lpstr>PowerPoint Presentation</vt:lpstr>
      <vt:lpstr>PowerPoint Presentation</vt:lpstr>
      <vt:lpstr>Complexity is a fact of “life”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Reassemble alleles into individuals</vt:lpstr>
      <vt:lpstr>Compare responses from individuals</vt:lpstr>
      <vt:lpstr>PowerPoint Presentation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Mayo, Jackson</cp:lastModifiedBy>
  <cp:revision>83</cp:revision>
  <dcterms:created xsi:type="dcterms:W3CDTF">2011-09-14T14:47:12Z</dcterms:created>
  <dcterms:modified xsi:type="dcterms:W3CDTF">2017-06-16T00:59:53Z</dcterms:modified>
</cp:coreProperties>
</file>